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2"/>
  </p:notesMasterIdLst>
  <p:sldIdLst>
    <p:sldId id="256" r:id="rId2"/>
    <p:sldId id="345" r:id="rId3"/>
    <p:sldId id="349" r:id="rId4"/>
    <p:sldId id="257" r:id="rId5"/>
    <p:sldId id="258" r:id="rId6"/>
    <p:sldId id="260" r:id="rId7"/>
    <p:sldId id="259" r:id="rId8"/>
    <p:sldId id="261" r:id="rId9"/>
    <p:sldId id="350" r:id="rId10"/>
    <p:sldId id="262" r:id="rId11"/>
    <p:sldId id="263" r:id="rId12"/>
    <p:sldId id="264" r:id="rId13"/>
    <p:sldId id="286" r:id="rId14"/>
    <p:sldId id="265" r:id="rId15"/>
    <p:sldId id="266" r:id="rId16"/>
    <p:sldId id="351" r:id="rId17"/>
    <p:sldId id="360" r:id="rId18"/>
    <p:sldId id="352" r:id="rId19"/>
    <p:sldId id="270" r:id="rId20"/>
    <p:sldId id="271" r:id="rId21"/>
    <p:sldId id="272" r:id="rId22"/>
    <p:sldId id="273" r:id="rId23"/>
    <p:sldId id="274" r:id="rId24"/>
    <p:sldId id="275" r:id="rId25"/>
    <p:sldId id="353" r:id="rId26"/>
    <p:sldId id="354" r:id="rId27"/>
    <p:sldId id="276" r:id="rId28"/>
    <p:sldId id="355" r:id="rId29"/>
    <p:sldId id="277" r:id="rId30"/>
    <p:sldId id="278" r:id="rId31"/>
    <p:sldId id="279" r:id="rId32"/>
    <p:sldId id="280" r:id="rId33"/>
    <p:sldId id="356" r:id="rId34"/>
    <p:sldId id="357" r:id="rId35"/>
    <p:sldId id="281" r:id="rId36"/>
    <p:sldId id="282" r:id="rId37"/>
    <p:sldId id="283" r:id="rId38"/>
    <p:sldId id="358" r:id="rId39"/>
    <p:sldId id="359" r:id="rId40"/>
    <p:sldId id="361" r:id="rId41"/>
  </p:sldIdLst>
  <p:sldSz cx="12192000" cy="6858000"/>
  <p:notesSz cx="7315200" cy="9601200"/>
  <p:embeddedFontLst>
    <p:embeddedFont>
      <p:font typeface="Cambria" panose="02040503050406030204" pitchFamily="18" charset="0"/>
      <p:regular r:id="rId43"/>
      <p:bold r:id="rId44"/>
      <p:italic r:id="rId45"/>
      <p:boldItalic r:id="rId46"/>
    </p:embeddedFont>
    <p:embeddedFont>
      <p:font typeface="Cambria Math" panose="02040503050406030204" pitchFamily="18" charset="0"/>
      <p:regular r:id="rId47"/>
    </p:embeddedFont>
    <p:embeddedFont>
      <p:font typeface="Comic Sans MS" panose="030F0702030302020204" pitchFamily="66" charset="0"/>
      <p:regular r:id="rId48"/>
      <p:bold r:id="rId49"/>
      <p:italic r:id="rId50"/>
      <p:boldItalic r:id="rId51"/>
    </p:embeddedFont>
    <p:embeddedFont>
      <p:font typeface="Lucida Handwriting" panose="03010101010101010101" pitchFamily="66" charset="0"/>
      <p:regular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8082" autoAdjust="0"/>
  </p:normalViewPr>
  <p:slideViewPr>
    <p:cSldViewPr snapToGrid="0">
      <p:cViewPr varScale="1">
        <p:scale>
          <a:sx n="99" d="100"/>
          <a:sy n="99" d="100"/>
        </p:scale>
        <p:origin x="10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2E8E74DD-DC23-42DE-860A-B2D986631CE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043DD11E-3376-4FDF-9298-3F1ACC17F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87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DD11E-3376-4FDF-9298-3F1ACC17F9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66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731838"/>
            <a:ext cx="6508750" cy="3660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FEAF-F565-45D8-B15F-B814CBC65E8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62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731838"/>
            <a:ext cx="6508750" cy="3660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Stretches vertically by factor of 2</a:t>
            </a:r>
          </a:p>
          <a:p>
            <a:r>
              <a:rPr lang="en-US" dirty="0"/>
              <a:t>Moves left 3</a:t>
            </a:r>
          </a:p>
          <a:p>
            <a:r>
              <a:rPr lang="en-US" dirty="0"/>
              <a:t>Moves up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FEAF-F565-45D8-B15F-B814CBC65E8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731838"/>
            <a:ext cx="6508750" cy="3660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FEAF-F565-45D8-B15F-B814CBC65E8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731838"/>
            <a:ext cx="6508750" cy="36607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Vertical: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6=0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 3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=6 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=2</m:t>
                    </m:r>
                  </m:oMath>
                </a14:m>
                <a:endParaRPr lang="en-US" dirty="0">
                  <a:sym typeface="Wingdings" pitchFamily="2" charset="2"/>
                </a:endParaRPr>
              </a:p>
              <a:p>
                <a:r>
                  <a:rPr lang="en-US" dirty="0">
                    <a:sym typeface="Wingdings" pitchFamily="2" charset="2"/>
                  </a:rPr>
                  <a:t>Horizontal: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·1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000000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3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·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1000000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6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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Vertical: </a:t>
                </a:r>
                <a:r>
                  <a:rPr lang="en-US" i="0" dirty="0">
                    <a:latin typeface="Cambria Math" panose="02040503050406030204" pitchFamily="18" charset="0"/>
                  </a:rPr>
                  <a:t>3𝑥</a:t>
                </a:r>
                <a:r>
                  <a:rPr lang="en-US" b="0" i="0" dirty="0">
                    <a:latin typeface="Cambria Math" panose="02040503050406030204" pitchFamily="18" charset="0"/>
                  </a:rPr>
                  <a:t>−</a:t>
                </a:r>
                <a:r>
                  <a:rPr lang="en-US" i="0" dirty="0">
                    <a:latin typeface="Cambria Math" panose="02040503050406030204" pitchFamily="18" charset="0"/>
                  </a:rPr>
                  <a:t>6=0 </a:t>
                </a:r>
                <a:r>
                  <a:rPr lang="en-US" i="0" dirty="0">
                    <a:latin typeface="Cambria Math" panose="02040503050406030204" pitchFamily="18" charset="0"/>
                    <a:sym typeface="Wingdings" pitchFamily="2" charset="2"/>
                  </a:rPr>
                  <a:t> 3𝑥=6  𝑥=2</a:t>
                </a:r>
                <a:endParaRPr lang="en-US" dirty="0">
                  <a:sym typeface="Wingdings" pitchFamily="2" charset="2"/>
                </a:endParaRPr>
              </a:p>
              <a:p>
                <a:r>
                  <a:rPr lang="en-US" dirty="0">
                    <a:sym typeface="Wingdings" pitchFamily="2" charset="2"/>
                  </a:rPr>
                  <a:t>Horizontal: </a:t>
                </a:r>
                <a:r>
                  <a:rPr lang="en-US" i="0" dirty="0">
                    <a:latin typeface="Cambria Math" panose="02040503050406030204" pitchFamily="18" charset="0"/>
                    <a:sym typeface="Wingdings" pitchFamily="2" charset="2"/>
                  </a:rPr>
                  <a:t>𝑦</a:t>
                </a:r>
                <a:r>
                  <a:rPr lang="en-US" b="0" i="0" dirty="0">
                    <a:latin typeface="Cambria Math" panose="02040503050406030204" pitchFamily="18" charset="0"/>
                    <a:sym typeface="Wingdings" pitchFamily="2" charset="2"/>
                  </a:rPr>
                  <a:t>=</a:t>
                </a:r>
                <a:r>
                  <a:rPr lang="en-US" i="0" dirty="0">
                    <a:latin typeface="Cambria Math" panose="02040503050406030204" pitchFamily="18" charset="0"/>
                    <a:sym typeface="Wingdings" pitchFamily="2" charset="2"/>
                  </a:rPr>
                  <a:t>(2</a:t>
                </a:r>
                <a:r>
                  <a:rPr lang="en-US" b="0" i="0" dirty="0">
                    <a:latin typeface="Cambria Math" panose="02040503050406030204" pitchFamily="18" charset="0"/>
                    <a:sym typeface="Wingdings" pitchFamily="2" charset="2"/>
                  </a:rPr>
                  <a:t>·1</a:t>
                </a:r>
                <a:r>
                  <a:rPr lang="en-US" i="0" dirty="0">
                    <a:latin typeface="Cambria Math" panose="02040503050406030204" pitchFamily="18" charset="0"/>
                    <a:sym typeface="Wingdings" pitchFamily="2" charset="2"/>
                  </a:rPr>
                  <a:t>000000)/(3</a:t>
                </a:r>
                <a:r>
                  <a:rPr lang="en-US" b="0" i="0" dirty="0">
                    <a:latin typeface="Cambria Math" panose="02040503050406030204" pitchFamily="18" charset="0"/>
                    <a:sym typeface="Wingdings" pitchFamily="2" charset="2"/>
                  </a:rPr>
                  <a:t>·</a:t>
                </a:r>
                <a:r>
                  <a:rPr lang="en-US" i="0" dirty="0">
                    <a:latin typeface="Cambria Math" panose="02040503050406030204" pitchFamily="18" charset="0"/>
                    <a:sym typeface="Wingdings" pitchFamily="2" charset="2"/>
                  </a:rPr>
                  <a:t>1000000</a:t>
                </a:r>
                <a:r>
                  <a:rPr lang="en-US" b="0" i="0" dirty="0">
                    <a:latin typeface="Cambria Math" panose="02040503050406030204" pitchFamily="18" charset="0"/>
                    <a:sym typeface="Wingdings" pitchFamily="2" charset="2"/>
                  </a:rPr>
                  <a:t>−</a:t>
                </a:r>
                <a:r>
                  <a:rPr lang="en-US" i="0" dirty="0">
                    <a:latin typeface="Cambria Math" panose="02040503050406030204" pitchFamily="18" charset="0"/>
                    <a:sym typeface="Wingdings" pitchFamily="2" charset="2"/>
                  </a:rPr>
                  <a:t>6) 𝑦=2/3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FEAF-F565-45D8-B15F-B814CBC65E8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14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731838"/>
            <a:ext cx="6508750" cy="3660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FEAF-F565-45D8-B15F-B814CBC65E8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25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731838"/>
            <a:ext cx="6508750" cy="36607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Asymptotes</a:t>
                </a:r>
                <a:r>
                  <a:rPr lang="en-US" baseline="0" dirty="0"/>
                  <a:t> </a:t>
                </a:r>
                <a:endParaRPr lang="en-US" dirty="0"/>
              </a:p>
              <a:p>
                <a:r>
                  <a:rPr lang="en-US" dirty="0"/>
                  <a:t>  Vertical: x + 3 = 0 </a:t>
                </a:r>
                <a:r>
                  <a:rPr lang="en-US" dirty="0">
                    <a:sym typeface="Wingdings" pitchFamily="2" charset="2"/>
                  </a:rPr>
                  <a:t> x = −3</a:t>
                </a:r>
              </a:p>
              <a:p>
                <a:r>
                  <a:rPr lang="en-US" dirty="0">
                    <a:sym typeface="Wingdings" pitchFamily="2" charset="2"/>
                  </a:rPr>
                  <a:t>  Horizontal: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1000000 + 3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+4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Domain: </a:t>
                </a:r>
                <a:r>
                  <a:rPr lang="en-US" i="1" dirty="0"/>
                  <a:t>x</a:t>
                </a:r>
                <a:r>
                  <a:rPr lang="en-US" i="0" dirty="0"/>
                  <a:t>≠−3</a:t>
                </a:r>
              </a:p>
              <a:p>
                <a:r>
                  <a:rPr lang="en-US" i="0" dirty="0"/>
                  <a:t>Range: </a:t>
                </a:r>
                <a:r>
                  <a:rPr lang="en-US" i="1" dirty="0"/>
                  <a:t>y</a:t>
                </a:r>
                <a:r>
                  <a:rPr lang="en-US" i="0" dirty="0"/>
                  <a:t>≠4</a:t>
                </a:r>
              </a:p>
              <a:p>
                <a:endParaRPr lang="en-US" i="0" dirty="0"/>
              </a:p>
              <a:p>
                <a:r>
                  <a:rPr lang="en-US" i="0" dirty="0"/>
                  <a:t>Asymptotes: </a:t>
                </a:r>
              </a:p>
              <a:p>
                <a:r>
                  <a:rPr lang="en-US" i="0" dirty="0"/>
                  <a:t> Vertical: x = 0</a:t>
                </a:r>
              </a:p>
              <a:p>
                <a:r>
                  <a:rPr lang="en-US" i="0" dirty="0"/>
                  <a:t> Horizontal: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1000000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+3≈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Domain: x ≠ 0</a:t>
                </a:r>
              </a:p>
              <a:p>
                <a:r>
                  <a:rPr lang="en-US" dirty="0"/>
                  <a:t>Range: y ≠ 3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Asymptotes</a:t>
                </a:r>
                <a:r>
                  <a:rPr lang="en-US" baseline="0" dirty="0"/>
                  <a:t> </a:t>
                </a:r>
                <a:endParaRPr lang="en-US" dirty="0"/>
              </a:p>
              <a:p>
                <a:r>
                  <a:rPr lang="en-US" dirty="0"/>
                  <a:t>  Vertical: x + 3 = 0 </a:t>
                </a:r>
                <a:r>
                  <a:rPr lang="en-US" dirty="0">
                    <a:sym typeface="Wingdings" pitchFamily="2" charset="2"/>
                  </a:rPr>
                  <a:t> x = −3</a:t>
                </a:r>
              </a:p>
              <a:p>
                <a:r>
                  <a:rPr lang="en-US" dirty="0">
                    <a:sym typeface="Wingdings" pitchFamily="2" charset="2"/>
                  </a:rPr>
                  <a:t>  Horizontal: </a:t>
                </a:r>
                <a:r>
                  <a:rPr lang="en-US" i="0" dirty="0">
                    <a:latin typeface="Cambria Math" panose="02040503050406030204" pitchFamily="18" charset="0"/>
                    <a:sym typeface="Wingdings" pitchFamily="2" charset="2"/>
                  </a:rPr>
                  <a:t>𝑦=2/(1000000 + 3)+4 𝑦=4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Domain: </a:t>
                </a:r>
                <a:r>
                  <a:rPr lang="en-US" i="1" dirty="0"/>
                  <a:t>x</a:t>
                </a:r>
                <a:r>
                  <a:rPr lang="en-US" i="0" dirty="0"/>
                  <a:t>≠−3</a:t>
                </a:r>
              </a:p>
              <a:p>
                <a:r>
                  <a:rPr lang="en-US" i="0" dirty="0"/>
                  <a:t>Range: </a:t>
                </a:r>
                <a:r>
                  <a:rPr lang="en-US" i="1" dirty="0"/>
                  <a:t>y</a:t>
                </a:r>
                <a:r>
                  <a:rPr lang="en-US" i="0" dirty="0"/>
                  <a:t>≠4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FEAF-F565-45D8-B15F-B814CBC65E8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Synthetic or Long Division</a:t>
                </a:r>
              </a:p>
              <a:p>
                <a:endParaRPr lang="en-US" dirty="0"/>
              </a:p>
              <a:p>
                <a:r>
                  <a:rPr lang="en-US" u="sng" dirty="0"/>
                  <a:t>-2 </a:t>
                </a:r>
                <a:r>
                  <a:rPr lang="en-US" dirty="0"/>
                  <a:t>| 2   5</a:t>
                </a:r>
              </a:p>
              <a:p>
                <a:r>
                  <a:rPr lang="en-US" u="sng" dirty="0"/>
                  <a:t>          -4</a:t>
                </a:r>
              </a:p>
              <a:p>
                <a:r>
                  <a:rPr lang="en-US" dirty="0"/>
                  <a:t>     -2  |</a:t>
                </a:r>
                <a:r>
                  <a:rPr lang="en-US" u="sng" dirty="0"/>
                  <a:t> 1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u="none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u="none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u="none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u="none" smtClean="0">
                          <a:latin typeface="Cambria Math" panose="02040503050406030204" pitchFamily="18" charset="0"/>
                        </a:rPr>
                        <m:t>=−2+</m:t>
                      </m:r>
                      <m:f>
                        <m:fPr>
                          <m:ctrlPr>
                            <a:rPr lang="en-US" b="0" i="1" u="none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u="none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u="none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u="none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US" b="0" i="1" u="none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u="none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u="none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u="none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u="none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US" b="0" i="1" u="none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b="0" u="none" dirty="0"/>
              </a:p>
              <a:p>
                <a:r>
                  <a:rPr lang="en-US" u="none" dirty="0"/>
                  <a:t>Domain: </a:t>
                </a:r>
                <a:r>
                  <a:rPr lang="en-US" i="1" u="none" dirty="0"/>
                  <a:t>x</a:t>
                </a:r>
                <a:r>
                  <a:rPr lang="en-US" i="0" u="none" dirty="0"/>
                  <a:t>≠−2</a:t>
                </a:r>
              </a:p>
              <a:p>
                <a:r>
                  <a:rPr lang="en-US" i="0" u="none" dirty="0"/>
                  <a:t>Range: </a:t>
                </a:r>
                <a:r>
                  <a:rPr lang="en-US" i="1" u="none" dirty="0"/>
                  <a:t>y</a:t>
                </a:r>
                <a:r>
                  <a:rPr lang="en-US" i="0" u="none" dirty="0"/>
                  <a:t>≠−2</a:t>
                </a:r>
                <a:endParaRPr lang="en-US" u="non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Synthetic or Long Division</a:t>
                </a:r>
              </a:p>
              <a:p>
                <a:endParaRPr lang="en-US" dirty="0"/>
              </a:p>
              <a:p>
                <a:r>
                  <a:rPr lang="en-US" u="sng" dirty="0"/>
                  <a:t>-2 </a:t>
                </a:r>
                <a:r>
                  <a:rPr lang="en-US" dirty="0"/>
                  <a:t>| 2   5</a:t>
                </a:r>
              </a:p>
              <a:p>
                <a:r>
                  <a:rPr lang="en-US" u="sng" dirty="0"/>
                  <a:t>          -4</a:t>
                </a:r>
              </a:p>
              <a:p>
                <a:r>
                  <a:rPr lang="en-US" dirty="0"/>
                  <a:t>     -2  |</a:t>
                </a:r>
                <a:r>
                  <a:rPr lang="en-US" u="sng" dirty="0"/>
                  <a:t> 1 </a:t>
                </a:r>
              </a:p>
              <a:p>
                <a:r>
                  <a:rPr lang="en-US" b="0" i="0" u="none">
                    <a:latin typeface="Cambria Math" panose="02040503050406030204" pitchFamily="18" charset="0"/>
                  </a:rPr>
                  <a:t>𝑔(𝑥)=−2+1/(𝑥+2)=1/(𝑥+2)−2</a:t>
                </a:r>
                <a:endParaRPr lang="en-US" b="0" u="none" dirty="0"/>
              </a:p>
              <a:p>
                <a:r>
                  <a:rPr lang="en-US" u="none" dirty="0"/>
                  <a:t>Domain: </a:t>
                </a:r>
                <a:r>
                  <a:rPr lang="en-US" i="1" u="none" dirty="0"/>
                  <a:t>x</a:t>
                </a:r>
                <a:r>
                  <a:rPr lang="en-US" i="0" u="none" dirty="0"/>
                  <a:t>≠−2</a:t>
                </a:r>
              </a:p>
              <a:p>
                <a:r>
                  <a:rPr lang="en-US" i="0" u="none" dirty="0"/>
                  <a:t>Range: </a:t>
                </a:r>
                <a:r>
                  <a:rPr lang="en-US" i="1" u="none" dirty="0"/>
                  <a:t>y</a:t>
                </a:r>
                <a:r>
                  <a:rPr lang="en-US" i="0" u="none" dirty="0"/>
                  <a:t>≠−2</a:t>
                </a:r>
                <a:endParaRPr lang="en-US" u="non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DD11E-3376-4FDF-9298-3F1ACC17F9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316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Synthetic or Long Division</a:t>
                </a:r>
              </a:p>
              <a:p>
                <a:endParaRPr lang="en-US" dirty="0"/>
              </a:p>
              <a:p>
                <a:r>
                  <a:rPr lang="en-US" u="sng" dirty="0"/>
                  <a:t>-1 </a:t>
                </a:r>
                <a:r>
                  <a:rPr lang="en-US" dirty="0"/>
                  <a:t>| 5   6</a:t>
                </a:r>
              </a:p>
              <a:p>
                <a:r>
                  <a:rPr lang="en-US" u="sng" dirty="0"/>
                  <a:t>          -5</a:t>
                </a:r>
              </a:p>
              <a:p>
                <a:r>
                  <a:rPr lang="en-US" dirty="0"/>
                  <a:t>      5  |</a:t>
                </a:r>
                <a:r>
                  <a:rPr lang="en-US" u="sng" dirty="0"/>
                  <a:t> 1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u="none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u="none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u="none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u="none" smtClean="0">
                          <a:latin typeface="Cambria Math" panose="02040503050406030204" pitchFamily="18" charset="0"/>
                        </a:rPr>
                        <m:t>=5+</m:t>
                      </m:r>
                      <m:f>
                        <m:fPr>
                          <m:ctrlPr>
                            <a:rPr lang="en-US" b="0" i="1" u="none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u="none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u="none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u="none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b="0" i="1" u="none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u="none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u="none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u="none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u="none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b="0" i="1" u="none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b="0" u="none" dirty="0"/>
              </a:p>
              <a:p>
                <a:r>
                  <a:rPr lang="en-US" u="none" dirty="0"/>
                  <a:t>Domain: </a:t>
                </a:r>
                <a:r>
                  <a:rPr lang="en-US" i="1" u="none" dirty="0"/>
                  <a:t>x</a:t>
                </a:r>
                <a:r>
                  <a:rPr lang="en-US" i="0" u="none" dirty="0"/>
                  <a:t>≠−1</a:t>
                </a:r>
              </a:p>
              <a:p>
                <a:r>
                  <a:rPr lang="en-US" i="0" u="none" dirty="0"/>
                  <a:t>Range: </a:t>
                </a:r>
                <a:r>
                  <a:rPr lang="en-US" i="1" u="none" dirty="0"/>
                  <a:t>y</a:t>
                </a:r>
                <a:r>
                  <a:rPr lang="en-US" i="0" u="none" dirty="0"/>
                  <a:t>≠5</a:t>
                </a:r>
                <a:endParaRPr lang="en-US" u="non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Synthetic or Long Division</a:t>
                </a:r>
              </a:p>
              <a:p>
                <a:endParaRPr lang="en-US" dirty="0"/>
              </a:p>
              <a:p>
                <a:r>
                  <a:rPr lang="en-US" u="sng" dirty="0"/>
                  <a:t>-2 </a:t>
                </a:r>
                <a:r>
                  <a:rPr lang="en-US" dirty="0"/>
                  <a:t>| 2   5</a:t>
                </a:r>
              </a:p>
              <a:p>
                <a:r>
                  <a:rPr lang="en-US" u="sng" dirty="0"/>
                  <a:t>          -4</a:t>
                </a:r>
              </a:p>
              <a:p>
                <a:r>
                  <a:rPr lang="en-US" dirty="0"/>
                  <a:t>     -2  |</a:t>
                </a:r>
                <a:r>
                  <a:rPr lang="en-US" u="sng" dirty="0"/>
                  <a:t> 1 </a:t>
                </a:r>
              </a:p>
              <a:p>
                <a:r>
                  <a:rPr lang="en-US" b="0" i="0" u="none">
                    <a:latin typeface="Cambria Math" panose="02040503050406030204" pitchFamily="18" charset="0"/>
                  </a:rPr>
                  <a:t>𝑔(𝑥)=−2+1/(𝑥+2)=1/(𝑥+2)−2</a:t>
                </a:r>
                <a:endParaRPr lang="en-US" b="0" u="none" dirty="0"/>
              </a:p>
              <a:p>
                <a:r>
                  <a:rPr lang="en-US" u="none" dirty="0"/>
                  <a:t>Domain: </a:t>
                </a:r>
                <a:r>
                  <a:rPr lang="en-US" i="1" u="none" dirty="0"/>
                  <a:t>x</a:t>
                </a:r>
                <a:r>
                  <a:rPr lang="en-US" i="0" u="none" dirty="0"/>
                  <a:t>≠−2</a:t>
                </a:r>
              </a:p>
              <a:p>
                <a:r>
                  <a:rPr lang="en-US" i="0" u="none" dirty="0"/>
                  <a:t>Range: </a:t>
                </a:r>
                <a:r>
                  <a:rPr lang="en-US" i="1" u="none" dirty="0"/>
                  <a:t>y</a:t>
                </a:r>
                <a:r>
                  <a:rPr lang="en-US" i="0" u="none" dirty="0"/>
                  <a:t>≠−2</a:t>
                </a:r>
                <a:endParaRPr lang="en-US" u="non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DD11E-3376-4FDF-9298-3F1ACC17F9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852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DD11E-3376-4FDF-9298-3F1ACC17F9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58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731838"/>
            <a:ext cx="6508750" cy="3660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FEAF-F565-45D8-B15F-B814CBC65E8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02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51A41-1B4F-4036-A40A-96DD57F6A7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307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731838"/>
            <a:ext cx="6508750" cy="36607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</m:e>
                          </m:d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Wingdings" pitchFamily="2" charset="2"/>
                        </a:rPr>
                        <m:t>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+9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−2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+4</m:t>
                          </m:r>
                        </m:den>
                      </m:f>
                    </m:oMath>
                  </m:oMathPara>
                </a14:m>
                <a:endParaRPr lang="en-US" dirty="0">
                  <a:sym typeface="Wingdings" pitchFamily="2" charset="2"/>
                </a:endParaRPr>
              </a:p>
              <a:p>
                <a:endParaRPr lang="en-US" dirty="0"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2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 baseline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3</m:t>
                              </m:r>
                              <m:r>
                                <a:rPr lang="en-US" i="1" baseline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𝑥</m:t>
                              </m:r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−4</m:t>
                              </m:r>
                            </m:e>
                          </m:d>
                        </m:den>
                      </m:f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</m:t>
                      </m:r>
                      <m:f>
                        <m:fPr>
                          <m:ctrlPr>
                            <a:rPr lang="en-US" i="1" baseline="0" dirty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2</m:t>
                          </m:r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</m:num>
                        <m:den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3</m:t>
                          </m:r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0" dirty="0">
                    <a:latin typeface="Cambria Math" panose="02040503050406030204" pitchFamily="18" charset="0"/>
                  </a:rPr>
                  <a:t>(𝑥−6)(𝑥+1)/(𝑥−1)(𝑥+1)   </a:t>
                </a:r>
                <a:r>
                  <a:rPr lang="en-US" i="0" dirty="0">
                    <a:latin typeface="Cambria Math" panose="02040503050406030204" pitchFamily="18" charset="0"/>
                    <a:sym typeface="Wingdings" pitchFamily="2" charset="2"/>
                  </a:rPr>
                  <a:t>(𝑥−6)/(𝑥−1)</a:t>
                </a:r>
                <a:endParaRPr lang="en-US" dirty="0">
                  <a:sym typeface="Wingdings" pitchFamily="2" charset="2"/>
                </a:endParaRPr>
              </a:p>
              <a:p>
                <a:endParaRPr lang="en-US" dirty="0">
                  <a:sym typeface="Wingdings" pitchFamily="2" charset="2"/>
                </a:endParaRPr>
              </a:p>
              <a:p>
                <a:r>
                  <a:rPr lang="en-US" i="0" dirty="0">
                    <a:latin typeface="Cambria Math" panose="02040503050406030204" pitchFamily="18" charset="0"/>
                    <a:sym typeface="Wingdings" pitchFamily="2" charset="2"/>
                  </a:rPr>
                  <a:t>𝑥(𝑥+3)(𝑥+2)/𝑥</a:t>
                </a:r>
                <a:r>
                  <a:rPr lang="en-US" i="0" baseline="30000" dirty="0">
                    <a:latin typeface="Cambria Math" panose="02040503050406030204" pitchFamily="18" charset="0"/>
                    <a:sym typeface="Wingdings" pitchFamily="2" charset="2"/>
                  </a:rPr>
                  <a:t>2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(𝑥+2) (𝑥+3)/𝑥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FEAF-F565-45D8-B15F-B814CBC65E8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731838"/>
            <a:ext cx="6508750" cy="3660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FEAF-F565-45D8-B15F-B814CBC65E8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522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731838"/>
            <a:ext cx="6508750" cy="36607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  <m:d>
                            <m:dPr>
                              <m:ctrlPr>
                                <a:rPr lang="en-US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baseline="0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baseline="0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baseline="0" dirty="0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d>
                            <m:dPr>
                              <m:ctrlPr>
                                <a:rPr lang="en-US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baseline="0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den>
                      </m:f>
                      <m:r>
                        <a:rPr lang="en-US" b="0" i="1" baseline="0" dirty="0" smtClean="0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baseline="0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</m:t>
                      </m:r>
                      <m:f>
                        <m:fPr>
                          <m:ctrlPr>
                            <a:rPr lang="en-US" i="1" baseline="0" dirty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2</m:t>
                          </m:r>
                          <m:r>
                            <a:rPr lang="en-US" i="1" baseline="0" dirty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 baseline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i="1" baseline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𝑥</m:t>
                              </m:r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+4</m:t>
                              </m:r>
                            </m:e>
                          </m:d>
                          <m:d>
                            <m:dPr>
                              <m:ctrlPr>
                                <a:rPr lang="en-US" i="1" baseline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i="1" baseline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𝑥</m:t>
                              </m:r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−</m:t>
                              </m:r>
                              <m:r>
                                <a:rPr lang="en-US" i="1" baseline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1</m:t>
                              </m:r>
                            </m:e>
                          </m:d>
                          <m:d>
                            <m:dPr>
                              <m:ctrlPr>
                                <a:rPr lang="en-US" i="1" baseline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i="1" baseline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𝑥</m:t>
                              </m:r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+2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i="1" baseline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i="1" baseline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𝑥</m:t>
                              </m:r>
                              <m:r>
                                <a:rPr lang="en-US" i="1" baseline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+2</m:t>
                              </m:r>
                            </m:e>
                          </m:d>
                          <m:d>
                            <m:dPr>
                              <m:ctrlPr>
                                <a:rPr lang="en-US" i="1" baseline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i="1" baseline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𝑥</m:t>
                              </m:r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+2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𝑥</m:t>
                              </m:r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−3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𝑥</m:t>
                              </m:r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</m:t>
                      </m:r>
                      <m:f>
                        <m:fPr>
                          <m:ctrlP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2</m:t>
                          </m:r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𝑥</m:t>
                              </m:r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+4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𝑥</m:t>
                              </m:r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+2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𝑥</m:t>
                              </m:r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−3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baseline="0" dirty="0">
                  <a:sym typeface="Wingdings" pitchFamily="2" charset="2"/>
                </a:endParaRPr>
              </a:p>
              <a:p>
                <a:endParaRPr lang="en-US" baseline="0" dirty="0"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baseline="0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baseline="0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baseline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den>
                      </m:f>
                      <m:r>
                        <a:rPr lang="en-US" b="0" i="1" baseline="0" dirty="0" smtClean="0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num>
                        <m:den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</m:t>
                      </m:r>
                      <m:d>
                        <m:dPr>
                          <m:ctrlP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US" baseline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0" baseline="0" dirty="0">
                    <a:latin typeface="Cambria Math" panose="02040503050406030204" pitchFamily="18" charset="0"/>
                  </a:rPr>
                  <a:t>(−3𝑥(9𝑥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^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2−1))/(3𝑥+1)(𝑥−1) 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·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(3𝑥−1)(𝑥−1)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/3𝑥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(−3𝑥(3𝑥−1)(3𝑥+1)(3𝑥−1)(𝑥−1))/3𝑥(3𝑥+1)(𝑥−1)  −(3𝑥−1)</a:t>
                </a:r>
                <a:r>
                  <a:rPr lang="en-US" b="0" i="0" baseline="0" dirty="0">
                    <a:latin typeface="Cambria Math" panose="02040503050406030204" pitchFamily="18" charset="0"/>
                    <a:sym typeface="Wingdings" pitchFamily="2" charset="2"/>
                  </a:rPr>
                  <a:t>^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2</a:t>
                </a:r>
                <a:endParaRPr lang="en-US" baseline="0" dirty="0">
                  <a:sym typeface="Wingdings" pitchFamily="2" charset="2"/>
                </a:endParaRPr>
              </a:p>
              <a:p>
                <a:endParaRPr lang="en-US" baseline="0" dirty="0">
                  <a:sym typeface="Wingdings" pitchFamily="2" charset="2"/>
                </a:endParaRPr>
              </a:p>
              <a:p>
                <a:r>
                  <a:rPr lang="en-US" i="0" baseline="0" dirty="0">
                    <a:latin typeface="Cambria Math" panose="02040503050406030204" pitchFamily="18" charset="0"/>
                  </a:rPr>
                  <a:t>(𝑥+2)/(3𝑥+2)(9𝑥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^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2−6𝑥+4) 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·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(9𝑥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^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2−6𝑥+4)/1  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(𝑥+2)/(3𝑥+2)</a:t>
                </a:r>
                <a:endParaRPr lang="en-US" baseline="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FEAF-F565-45D8-B15F-B814CBC65E8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731838"/>
            <a:ext cx="6508750" cy="36607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den>
                      </m:f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n-US" i="1" baseline="0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−6</m:t>
                          </m:r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+9</m:t>
                          </m:r>
                        </m:den>
                      </m:f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</m:t>
                      </m:r>
                      <m:f>
                        <m:fPr>
                          <m:ctrlPr>
                            <a:rPr lang="en-US" i="1" baseline="0" dirty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𝑥</m:t>
                              </m:r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−3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𝑥</m:t>
                              </m:r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+2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i="1" baseline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i="1" baseline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𝑥</m:t>
                              </m:r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+4</m:t>
                              </m:r>
                            </m:e>
                          </m:d>
                        </m:den>
                      </m:f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·</m:t>
                      </m:r>
                      <m:f>
                        <m:fPr>
                          <m:ctrlPr>
                            <a:rPr lang="en-US" i="1" baseline="0" dirty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 baseline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i="1" baseline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𝑥</m:t>
                              </m:r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−</m:t>
                              </m:r>
                              <m:r>
                                <a:rPr lang="en-US" i="1" baseline="0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3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𝑥</m:t>
                              </m:r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−3</m:t>
                              </m:r>
                            </m:e>
                          </m:d>
                        </m:den>
                      </m:f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</m:t>
                      </m:r>
                      <m:f>
                        <m:fPr>
                          <m:ctrlPr>
                            <a:rPr lang="en-US" i="1" baseline="0" dirty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+2</m:t>
                          </m:r>
                        </m:num>
                        <m:den>
                          <m:d>
                            <m:d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𝑥</m:t>
                              </m:r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+4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𝑥</m:t>
                              </m:r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−3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0" dirty="0">
                    <a:latin typeface="Cambria Math" panose="02040503050406030204" pitchFamily="18" charset="0"/>
                  </a:rPr>
                  <a:t>3/(4𝑥−8)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·(𝑥^2+𝑥−6)/(𝑥</a:t>
                </a:r>
                <a:r>
                  <a:rPr lang="en-US" i="0" baseline="30000" dirty="0">
                    <a:latin typeface="Cambria Math" panose="02040503050406030204" pitchFamily="18" charset="0"/>
                  </a:rPr>
                  <a:t>2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+3𝑥)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3/4(𝑥−2) ·(𝑥−2)(𝑥+3)/𝑥(𝑥+3) 3/4𝑥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FEAF-F565-45D8-B15F-B814CBC65E8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731838"/>
            <a:ext cx="6508750" cy="3660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FEAF-F565-45D8-B15F-B814CBC65E8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118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DD11E-3376-4FDF-9298-3F1ACC17F90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193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DD11E-3376-4FDF-9298-3F1ACC17F90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935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731838"/>
            <a:ext cx="6508750" cy="3660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FEAF-F565-45D8-B15F-B814CBC65E8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29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−10=5·(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−2)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LCM: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−18=2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−12=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LCM: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−3)(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+3)(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+4)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6𝑥^2−54=6(𝑥^2−9)=2·3(𝑥−3)(𝑥+3)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9𝑥^2−54𝑥+81=9(𝑥^2−6𝑥+9)=3^2 (𝑥−3)^2</a:t>
                </a:r>
                <a:endParaRPr lang="en-US" b="0" dirty="0"/>
              </a:p>
              <a:p>
                <a:r>
                  <a:rPr lang="en-US" dirty="0"/>
                  <a:t>LCM: </a:t>
                </a:r>
                <a:r>
                  <a:rPr lang="en-US" b="0" i="0">
                    <a:latin typeface="Cambria Math" panose="02040503050406030204" pitchFamily="18" charset="0"/>
                  </a:rPr>
                  <a:t>2·3^2·(𝑥−3)^2 (𝑥+3)=18(𝑥−3)^2 (𝑥+3)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DD11E-3376-4FDF-9298-3F1ACC17F90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437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731838"/>
            <a:ext cx="6508750" cy="36607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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 </m:t>
                      </m:r>
                      <m:f>
                        <m:fPr>
                          <m:ctrlPr>
                            <a:rPr lang="en-US" i="1" baseline="0" dirty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5</m:t>
                          </m:r>
                        </m:num>
                        <m:den>
                          <m:r>
                            <a:rPr lang="en-US" i="1" baseline="0" dirty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baseline="0" dirty="0">
                  <a:sym typeface="Wingdings" pitchFamily="2" charset="2"/>
                </a:endParaRPr>
              </a:p>
              <a:p>
                <a:endParaRPr lang="en-US" baseline="0" dirty="0"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5</m:t>
                          </m:r>
                          <m:r>
                            <a:rPr lang="en-US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  <m:r>
                            <a:rPr lang="en-US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+15</m:t>
                          </m:r>
                        </m:num>
                        <m:den>
                          <m:r>
                            <a:rPr lang="en-US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+3</m:t>
                          </m:r>
                        </m:den>
                      </m:f>
                      <m:r>
                        <a:rPr lang="en-US" b="0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→</m:t>
                      </m:r>
                      <m:f>
                        <m:fPr>
                          <m:ctrlP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5</m:t>
                          </m:r>
                          <m:d>
                            <m:d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𝑥</m:t>
                              </m:r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+3</m:t>
                              </m:r>
                            </m:e>
                          </m:d>
                        </m:num>
                        <m:den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+3</m:t>
                          </m:r>
                        </m:den>
                      </m:f>
                      <m:r>
                        <a:rPr lang="en-US" b="0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→5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0" dirty="0">
                    <a:latin typeface="Cambria Math" panose="02040503050406030204" pitchFamily="18" charset="0"/>
                  </a:rPr>
                  <a:t>−4/2𝑥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  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 −2/𝑥</a:t>
                </a:r>
                <a:endParaRPr lang="en-US" baseline="0" dirty="0">
                  <a:sym typeface="Wingdings" pitchFamily="2" charset="2"/>
                </a:endParaRPr>
              </a:p>
              <a:p>
                <a:endParaRPr lang="en-US" baseline="0" dirty="0">
                  <a:sym typeface="Wingdings" pitchFamily="2" charset="2"/>
                </a:endParaRPr>
              </a:p>
              <a:p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(3𝑥+6)/(𝑥−4)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FEAF-F565-45D8-B15F-B814CBC65E8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DD11E-3376-4FDF-9298-3F1ACC17F9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380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731838"/>
            <a:ext cx="6508750" cy="36607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e>
                          </m:d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e>
                          </m:d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e>
                          </m:d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e>
                          </m:d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+24</m:t>
                          </m:r>
                        </m:num>
                        <m:den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e>
                          </m:d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+36</m:t>
                          </m:r>
                        </m:num>
                        <m:den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e>
                          </m:d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+12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baseline="0" dirty="0">
                  <a:sym typeface="Wingdings" pitchFamily="2" charset="2"/>
                </a:endParaRPr>
              </a:p>
              <a:p>
                <a:endParaRPr lang="en-US" baseline="0" dirty="0"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+4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+18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+14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+7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0" dirty="0" smtClean="0">
                    <a:latin typeface="Cambria Math"/>
                  </a:rPr>
                  <a:t>4/(3𝑥</a:t>
                </a:r>
                <a:r>
                  <a:rPr lang="en-US" b="0" i="0" dirty="0" smtClean="0">
                    <a:latin typeface="Cambria Math"/>
                  </a:rPr>
                  <a:t>^2 )</a:t>
                </a:r>
                <a:r>
                  <a:rPr lang="en-US" i="0" dirty="0" smtClean="0">
                    <a:latin typeface="Cambria Math"/>
                  </a:rPr>
                  <a:t>+𝑥/(3𝑥</a:t>
                </a:r>
                <a:r>
                  <a:rPr lang="en-US" b="0" i="0" dirty="0" smtClean="0">
                    <a:latin typeface="Cambria Math"/>
                  </a:rPr>
                  <a:t>^2 (</a:t>
                </a:r>
                <a:r>
                  <a:rPr lang="en-US" i="0" dirty="0" smtClean="0">
                    <a:latin typeface="Cambria Math"/>
                  </a:rPr>
                  <a:t>2𝑥+1) )</a:t>
                </a:r>
                <a:r>
                  <a:rPr lang="en-US" b="0" i="0" dirty="0" smtClean="0">
                    <a:latin typeface="Cambria Math"/>
                    <a:sym typeface="Wingdings" pitchFamily="2" charset="2"/>
                  </a:rPr>
                  <a:t>→</a:t>
                </a:r>
                <a:r>
                  <a:rPr lang="en-US" i="0" dirty="0" smtClean="0">
                    <a:latin typeface="Cambria Math"/>
                    <a:sym typeface="Wingdings" pitchFamily="2" charset="2"/>
                  </a:rPr>
                  <a:t>4(2𝑥+1)/(3𝑥</a:t>
                </a:r>
                <a:r>
                  <a:rPr lang="en-US" b="0" i="0" dirty="0" smtClean="0">
                    <a:latin typeface="Cambria Math"/>
                    <a:sym typeface="Wingdings" pitchFamily="2" charset="2"/>
                  </a:rPr>
                  <a:t>^2</a:t>
                </a:r>
                <a:r>
                  <a:rPr lang="en-US" b="0" i="0" baseline="0" dirty="0" smtClean="0">
                    <a:latin typeface="Cambria Math"/>
                    <a:sym typeface="Wingdings" pitchFamily="2" charset="2"/>
                  </a:rPr>
                  <a:t> (</a:t>
                </a:r>
                <a:r>
                  <a:rPr lang="en-US" i="0" baseline="0" dirty="0" smtClean="0">
                    <a:latin typeface="Cambria Math"/>
                    <a:sym typeface="Wingdings" pitchFamily="2" charset="2"/>
                  </a:rPr>
                  <a:t>2𝑥+1) )+𝑥/3𝑥</a:t>
                </a:r>
                <a:r>
                  <a:rPr lang="en-US" b="0" i="0" baseline="30000" dirty="0" smtClean="0">
                    <a:latin typeface="Cambria Math"/>
                    <a:sym typeface="Wingdings" pitchFamily="2" charset="2"/>
                  </a:rPr>
                  <a:t>2</a:t>
                </a:r>
                <a:r>
                  <a:rPr lang="en-US" b="0" i="0" baseline="0" dirty="0" smtClean="0">
                    <a:latin typeface="Cambria Math"/>
                    <a:sym typeface="Wingdings" pitchFamily="2" charset="2"/>
                  </a:rPr>
                  <a:t>(</a:t>
                </a:r>
                <a:r>
                  <a:rPr lang="en-US" i="0" baseline="0" dirty="0" smtClean="0">
                    <a:latin typeface="Cambria Math"/>
                    <a:sym typeface="Wingdings" pitchFamily="2" charset="2"/>
                  </a:rPr>
                  <a:t>2𝑥+1) </a:t>
                </a:r>
                <a:r>
                  <a:rPr lang="en-US" b="0" i="0" baseline="0" dirty="0" smtClean="0">
                    <a:latin typeface="Cambria Math"/>
                    <a:sym typeface="Wingdings" pitchFamily="2" charset="2"/>
                  </a:rPr>
                  <a:t>→</a:t>
                </a:r>
                <a:r>
                  <a:rPr lang="en-US" i="0" baseline="0" dirty="0" smtClean="0">
                    <a:latin typeface="Cambria Math"/>
                    <a:sym typeface="Wingdings" pitchFamily="2" charset="2"/>
                  </a:rPr>
                  <a:t>(</a:t>
                </a:r>
                <a:r>
                  <a:rPr lang="en-US" b="0" i="0" baseline="0" dirty="0" smtClean="0">
                    <a:latin typeface="Cambria Math"/>
                    <a:sym typeface="Wingdings" pitchFamily="2" charset="2"/>
                  </a:rPr>
                  <a:t>9</a:t>
                </a:r>
                <a:r>
                  <a:rPr lang="en-US" i="0" baseline="0" dirty="0" smtClean="0">
                    <a:latin typeface="Cambria Math"/>
                    <a:sym typeface="Wingdings" pitchFamily="2" charset="2"/>
                  </a:rPr>
                  <a:t>𝑥+</a:t>
                </a:r>
                <a:r>
                  <a:rPr lang="en-US" b="0" i="0" baseline="0" dirty="0" smtClean="0">
                    <a:latin typeface="Cambria Math"/>
                    <a:sym typeface="Wingdings" pitchFamily="2" charset="2"/>
                  </a:rPr>
                  <a:t>4)/</a:t>
                </a:r>
                <a:r>
                  <a:rPr lang="en-US" i="0" baseline="0" dirty="0" smtClean="0">
                    <a:latin typeface="Cambria Math"/>
                    <a:sym typeface="Wingdings" pitchFamily="2" charset="2"/>
                  </a:rPr>
                  <a:t>3𝑥</a:t>
                </a:r>
                <a:r>
                  <a:rPr lang="en-US" b="0" i="0" baseline="30000" dirty="0" smtClean="0">
                    <a:latin typeface="Cambria Math"/>
                    <a:sym typeface="Wingdings" pitchFamily="2" charset="2"/>
                  </a:rPr>
                  <a:t>2</a:t>
                </a:r>
                <a:r>
                  <a:rPr lang="en-US" b="0" i="0" baseline="0" dirty="0" smtClean="0">
                    <a:latin typeface="Cambria Math"/>
                    <a:sym typeface="Wingdings" pitchFamily="2" charset="2"/>
                  </a:rPr>
                  <a:t>(</a:t>
                </a:r>
                <a:r>
                  <a:rPr lang="en-US" i="0" baseline="0" dirty="0" smtClean="0">
                    <a:latin typeface="Cambria Math"/>
                    <a:sym typeface="Wingdings" pitchFamily="2" charset="2"/>
                  </a:rPr>
                  <a:t>2𝑥+1) </a:t>
                </a:r>
                <a:endParaRPr lang="en-US" baseline="0" dirty="0" smtClean="0">
                  <a:sym typeface="Wingdings" pitchFamily="2" charset="2"/>
                </a:endParaRPr>
              </a:p>
              <a:p>
                <a:endParaRPr lang="en-US" baseline="0" dirty="0" smtClean="0">
                  <a:sym typeface="Wingdings" pitchFamily="2" charset="2"/>
                </a:endParaRPr>
              </a:p>
              <a:p>
                <a:r>
                  <a:rPr lang="en-US" i="0" dirty="0" smtClean="0">
                    <a:latin typeface="Cambria Math"/>
                  </a:rPr>
                  <a:t>(𝑥+1)/(𝑥+3)(𝑥+3) –1/(𝑥+3)(𝑥−3) </a:t>
                </a:r>
                <a:r>
                  <a:rPr lang="en-US" b="0" i="0" dirty="0" smtClean="0">
                    <a:latin typeface="Cambria Math"/>
                    <a:sym typeface="Wingdings" pitchFamily="2" charset="2"/>
                  </a:rPr>
                  <a:t>→</a:t>
                </a:r>
                <a:r>
                  <a:rPr lang="en-US" i="0" dirty="0" smtClean="0">
                    <a:latin typeface="Cambria Math"/>
                    <a:sym typeface="Wingdings" pitchFamily="2" charset="2"/>
                  </a:rPr>
                  <a:t>(𝑥+1)(𝑥−3)/(𝑥+3)</a:t>
                </a:r>
                <a:r>
                  <a:rPr lang="en-US" i="0" baseline="30000" dirty="0" smtClean="0">
                    <a:latin typeface="Cambria Math"/>
                    <a:sym typeface="Wingdings" pitchFamily="2" charset="2"/>
                  </a:rPr>
                  <a:t>2</a:t>
                </a:r>
                <a:r>
                  <a:rPr lang="en-US" i="0" baseline="0" dirty="0" smtClean="0">
                    <a:latin typeface="Cambria Math"/>
                    <a:sym typeface="Wingdings" pitchFamily="2" charset="2"/>
                  </a:rPr>
                  <a:t>(𝑥−3) −(𝑥+3)/(𝑥+3)</a:t>
                </a:r>
                <a:r>
                  <a:rPr lang="en-US" i="0" baseline="30000" dirty="0" smtClean="0">
                    <a:latin typeface="Cambria Math"/>
                    <a:sym typeface="Wingdings" pitchFamily="2" charset="2"/>
                  </a:rPr>
                  <a:t>2</a:t>
                </a:r>
                <a:r>
                  <a:rPr lang="en-US" i="0" baseline="0" dirty="0" smtClean="0">
                    <a:latin typeface="Cambria Math"/>
                    <a:sym typeface="Wingdings" pitchFamily="2" charset="2"/>
                  </a:rPr>
                  <a:t>(𝑥−3) </a:t>
                </a:r>
                <a:r>
                  <a:rPr lang="en-US" b="0" i="0" baseline="0" dirty="0" smtClean="0">
                    <a:latin typeface="Cambria Math"/>
                    <a:sym typeface="Wingdings" pitchFamily="2" charset="2"/>
                  </a:rPr>
                  <a:t>→</a:t>
                </a:r>
                <a:r>
                  <a:rPr lang="en-US" i="0" baseline="0" dirty="0" smtClean="0">
                    <a:latin typeface="Cambria Math"/>
                    <a:sym typeface="Wingdings" pitchFamily="2" charset="2"/>
                  </a:rPr>
                  <a:t>(𝑥</a:t>
                </a:r>
                <a:r>
                  <a:rPr lang="en-US" i="0" baseline="30000" dirty="0" smtClean="0">
                    <a:latin typeface="Cambria Math"/>
                    <a:sym typeface="Wingdings" pitchFamily="2" charset="2"/>
                  </a:rPr>
                  <a:t>2</a:t>
                </a:r>
                <a:r>
                  <a:rPr lang="en-US" i="0" baseline="0" dirty="0" smtClean="0">
                    <a:latin typeface="Cambria Math"/>
                    <a:sym typeface="Wingdings" pitchFamily="2" charset="2"/>
                  </a:rPr>
                  <a:t> – 2𝑥 – 3)/(𝑥+3)</a:t>
                </a:r>
                <a:r>
                  <a:rPr lang="en-US" i="0" baseline="30000" dirty="0" smtClean="0">
                    <a:latin typeface="Cambria Math"/>
                    <a:sym typeface="Wingdings" pitchFamily="2" charset="2"/>
                  </a:rPr>
                  <a:t>2</a:t>
                </a:r>
                <a:r>
                  <a:rPr lang="en-US" i="0" baseline="0" dirty="0" smtClean="0">
                    <a:latin typeface="Cambria Math"/>
                    <a:sym typeface="Wingdings" pitchFamily="2" charset="2"/>
                  </a:rPr>
                  <a:t>(𝑥−3) –(𝑥 + 3)/(𝑥+3)</a:t>
                </a:r>
                <a:r>
                  <a:rPr lang="en-US" i="0" baseline="30000" dirty="0" smtClean="0">
                    <a:latin typeface="Cambria Math"/>
                    <a:sym typeface="Wingdings" pitchFamily="2" charset="2"/>
                  </a:rPr>
                  <a:t>2</a:t>
                </a:r>
                <a:r>
                  <a:rPr lang="en-US" i="0" baseline="0" dirty="0" smtClean="0">
                    <a:latin typeface="Cambria Math"/>
                    <a:sym typeface="Wingdings" pitchFamily="2" charset="2"/>
                  </a:rPr>
                  <a:t>(𝑥−3) </a:t>
                </a:r>
                <a:r>
                  <a:rPr lang="en-US" b="0" i="0" baseline="0" dirty="0" smtClean="0">
                    <a:latin typeface="Cambria Math"/>
                    <a:sym typeface="Wingdings" pitchFamily="2" charset="2"/>
                  </a:rPr>
                  <a:t>→</a:t>
                </a:r>
                <a:r>
                  <a:rPr lang="en-US" i="0" baseline="0" dirty="0" smtClean="0">
                    <a:latin typeface="Cambria Math"/>
                    <a:sym typeface="Wingdings" pitchFamily="2" charset="2"/>
                  </a:rPr>
                  <a:t>(𝑥</a:t>
                </a:r>
                <a:r>
                  <a:rPr lang="en-US" i="0" baseline="30000" dirty="0" smtClean="0">
                    <a:latin typeface="Cambria Math"/>
                    <a:sym typeface="Wingdings" pitchFamily="2" charset="2"/>
                  </a:rPr>
                  <a:t>2</a:t>
                </a:r>
                <a:r>
                  <a:rPr lang="en-US" i="0" baseline="0" dirty="0" smtClean="0">
                    <a:latin typeface="Cambria Math"/>
                    <a:sym typeface="Wingdings" pitchFamily="2" charset="2"/>
                  </a:rPr>
                  <a:t> −3𝑥−6)/(𝑥+3)</a:t>
                </a:r>
                <a:r>
                  <a:rPr lang="en-US" i="0" baseline="30000" dirty="0" smtClean="0">
                    <a:latin typeface="Cambria Math"/>
                    <a:sym typeface="Wingdings" pitchFamily="2" charset="2"/>
                  </a:rPr>
                  <a:t>2</a:t>
                </a:r>
                <a:r>
                  <a:rPr lang="en-US" i="0" baseline="0" dirty="0" smtClean="0">
                    <a:latin typeface="Cambria Math"/>
                    <a:sym typeface="Wingdings" pitchFamily="2" charset="2"/>
                  </a:rPr>
                  <a:t>(𝑥−3) 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FEAF-F565-45D8-B15F-B814CBC65E8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731838"/>
            <a:ext cx="6508750" cy="3660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FEAF-F565-45D8-B15F-B814CBC65E8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015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731838"/>
            <a:ext cx="6508750" cy="36607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den>
                          </m:f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−20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−24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−6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−18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−18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−18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i="0" smtClean="0">
                    <a:latin typeface="Cambria Math"/>
                  </a:rPr>
                  <a:t>(3/(𝑥−4))/(1/(𝑥−4)+3/(𝑥+1))→(3/(𝑥−4))/(1(𝑥+1)/(𝑥−4)(𝑥+1) +3(𝑥−4)/(𝑥−4)(𝑥+1) )→(3/(𝑥−4))/((𝑥+1)/(𝑥−4)(𝑥+1) +(3𝑥−12)/(𝑥−4)(𝑥+1) )→(3/(𝑥−4))/((4𝑥−11)/(𝑥−4)(𝑥+1) )→3/(𝑥−4)⋅(𝑥−4)(𝑥+1)/(4𝑥−11)→3(𝑥+1)/(4𝑥−11)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FEAF-F565-45D8-B15F-B814CBC65E8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DD11E-3376-4FDF-9298-3F1ACC17F90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02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DD11E-3376-4FDF-9298-3F1ACC17F90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006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731838"/>
            <a:ext cx="6508750" cy="3660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FEAF-F565-45D8-B15F-B814CBC65E8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134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731838"/>
            <a:ext cx="6508750" cy="36607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0" baseline="0" dirty="0">
                    <a:latin typeface="+mj-lt"/>
                  </a:rPr>
                  <a:t>C</a:t>
                </a:r>
                <a:r>
                  <a:rPr lang="en-US" b="0" i="0" baseline="0" dirty="0">
                    <a:latin typeface="+mj-lt"/>
                  </a:rPr>
                  <a:t>ross multiply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baseline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d>
                        <m:d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  <m:r>
                            <a:rPr lang="en-US" b="0" i="1" baseline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−1</m:t>
                          </m:r>
                        </m:e>
                      </m:d>
                      <m:r>
                        <a:rPr lang="en-US" b="0" i="1" baseline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d>
                        <m:d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2</m:t>
                          </m:r>
                          <m:r>
                            <a:rPr lang="en-US" b="0" i="1" baseline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  <m:r>
                            <a:rPr lang="en-US" b="0" i="1" baseline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+7</m:t>
                          </m:r>
                        </m:e>
                      </m:d>
                      <m:d>
                        <m:d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  <m:r>
                            <a:rPr lang="en-US" b="0" i="1" baseline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−5</m:t>
                          </m:r>
                        </m:e>
                      </m:d>
                      <m:r>
                        <a:rPr lang="en-US" b="0" i="1" baseline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→</m:t>
                      </m:r>
                      <m:sSup>
                        <m:sSup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b="0" i="1" baseline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b="0" i="1" baseline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=2</m:t>
                      </m:r>
                      <m:sSup>
                        <m:sSup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b="0" i="1" baseline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b="0" i="1" baseline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−3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−35→0=</m:t>
                      </m:r>
                      <m:sSup>
                        <m:sSup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b="0" i="1" baseline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b="0" i="1" baseline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−2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−35→0=</m:t>
                      </m:r>
                      <m:d>
                        <m:d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  <m:r>
                            <a:rPr lang="en-US" b="0" i="1" baseline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−7</m:t>
                          </m:r>
                        </m:e>
                      </m:d>
                      <m:d>
                        <m:d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  <m:r>
                            <a:rPr lang="en-US" b="0" i="1" baseline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+5</m:t>
                          </m:r>
                        </m:e>
                      </m:d>
                      <m:r>
                        <a:rPr lang="en-US" b="0" i="1" baseline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→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=7, −5</m:t>
                      </m:r>
                    </m:oMath>
                  </m:oMathPara>
                </a14:m>
                <a:endParaRPr lang="en-US" b="0" baseline="0" dirty="0">
                  <a:sym typeface="Wingdings" pitchFamily="2" charset="2"/>
                </a:endParaRPr>
              </a:p>
              <a:p>
                <a:endParaRPr lang="en-US" baseline="0" dirty="0"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10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 = 4</m:t>
                      </m:r>
                      <m:d>
                        <m:dPr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  <m:r>
                            <a:rPr lang="en-US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+6</m:t>
                          </m:r>
                        </m:e>
                      </m:d>
                      <m:r>
                        <a:rPr lang="en-US" b="0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→10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=4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+24→6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=24→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0" dirty="0">
                    <a:latin typeface="Cambria Math" panose="02040503050406030204" pitchFamily="18" charset="0"/>
                  </a:rPr>
                  <a:t>3(2𝑥)/𝑥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−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2𝑥/2=12(2𝑥)/𝑥  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 6</a:t>
                </a:r>
                <a:r>
                  <a:rPr lang="en-US" b="0" i="0" baseline="0" dirty="0">
                    <a:latin typeface="Cambria Math" panose="02040503050406030204" pitchFamily="18" charset="0"/>
                    <a:sym typeface="Wingdings" pitchFamily="2" charset="2"/>
                  </a:rPr>
                  <a:t>−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𝑥=24  −𝑥=18  𝑥=−18</a:t>
                </a:r>
                <a:endParaRPr lang="en-US" baseline="0" dirty="0">
                  <a:sym typeface="Wingdings" pitchFamily="2" charset="2"/>
                </a:endParaRPr>
              </a:p>
              <a:p>
                <a:endParaRPr lang="en-US" baseline="0" dirty="0">
                  <a:sym typeface="Wingdings" pitchFamily="2" charset="2"/>
                </a:endParaRPr>
              </a:p>
              <a:p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5𝑥 = 4(𝑥+1)</a:t>
                </a:r>
                <a:r>
                  <a:rPr lang="en-US" b="0" i="0" baseline="0" dirty="0">
                    <a:latin typeface="Cambria Math" panose="02040503050406030204" pitchFamily="18" charset="0"/>
                    <a:sym typeface="Wingdings" pitchFamily="2" charset="2"/>
                  </a:rPr>
                  <a:t>−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5  5𝑥=4𝑥+4</a:t>
                </a:r>
                <a:r>
                  <a:rPr lang="en-US" b="0" i="0" baseline="0" dirty="0">
                    <a:latin typeface="Cambria Math" panose="02040503050406030204" pitchFamily="18" charset="0"/>
                    <a:sym typeface="Wingdings" pitchFamily="2" charset="2"/>
                  </a:rPr>
                  <a:t>−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5  𝑥=−1</a:t>
                </a:r>
                <a:endParaRPr lang="en-US" baseline="0" dirty="0">
                  <a:sym typeface="Wingdings" pitchFamily="2" charset="2"/>
                </a:endParaRPr>
              </a:p>
              <a:p>
                <a:r>
                  <a:rPr lang="en-US" baseline="0" dirty="0">
                    <a:sym typeface="Wingdings" pitchFamily="2" charset="2"/>
                  </a:rPr>
                  <a:t>Check answer: can’t divide by -1 so NO SOLUTION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FEAF-F565-45D8-B15F-B814CBC65E8D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731838"/>
            <a:ext cx="6508750" cy="36607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→6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−16=2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+8→8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−24=0→4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=0→4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,2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+2=4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→2=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6𝑥(𝑥−1)(𝑥+4)/(𝑥+4)+4(𝑥−1)(𝑥+4)=(2𝑥+2)(𝑥−1)(𝑥+4)/(𝑥−1)→6𝑥(𝑥−1)+4(𝑥−1)(𝑥+4)=(2𝑥+2)(𝑥+4)→6𝑥^2−6𝑥+4𝑥^2+12𝑥−16=2𝑥^2+10𝑥+8→8𝑥^2−4𝑥−24=0→4(2𝑥^2−𝑥−6)=0→4(2𝑥+3)(𝑥−2)=0→𝑥=−3/2,2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3/2+1/𝑥=2→3(2𝑥)/2+1(2𝑥)/𝑥=2(2𝑥)→3𝑥+2=4𝑥→2=𝑥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FEAF-F565-45D8-B15F-B814CBC65E8D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DD11E-3376-4FDF-9298-3F1ACC17F90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887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The graph passes the horizontal line test, so the inverse is a function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Switch x and 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Solve for 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The inverse is a function</a:t>
                </a:r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𝑦=7/(𝑥+5)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𝑥=7/(𝑦+5)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𝑥(𝑦+5)=7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𝑦+5=7/𝑥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𝑦=7/𝑥−5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DD11E-3376-4FDF-9298-3F1ACC17F90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8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731838"/>
            <a:ext cx="6508750" cy="3660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FEAF-F565-45D8-B15F-B814CBC65E8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698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The graph passes the horizontal line test, so the inverse is a function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Switch x and 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Solve for 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The inverse is a function</a:t>
                </a:r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𝑦=7/(𝑥+5)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𝑥=7/(𝑦+5)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𝑥(𝑦+5)=7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𝑦+5=7/𝑥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𝑦=7/𝑥−5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DD11E-3376-4FDF-9298-3F1ACC17F90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70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731838"/>
            <a:ext cx="6508750" cy="3660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 = 48 / x </a:t>
            </a:r>
            <a:r>
              <a:rPr lang="en-US" dirty="0">
                <a:sym typeface="Wingdings" pitchFamily="2" charset="2"/>
              </a:rPr>
              <a:t> inverse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y = ½</a:t>
            </a:r>
            <a:r>
              <a:rPr lang="en-US" baseline="0" dirty="0">
                <a:sym typeface="Wingdings" pitchFamily="2" charset="2"/>
              </a:rPr>
              <a:t> x  direct</a:t>
            </a:r>
          </a:p>
          <a:p>
            <a:endParaRPr lang="en-US" baseline="0" dirty="0">
              <a:sym typeface="Wingdings" pitchFamily="2" charset="2"/>
            </a:endParaRPr>
          </a:p>
          <a:p>
            <a:r>
              <a:rPr lang="en-US" baseline="0" dirty="0">
                <a:sym typeface="Wingdings" pitchFamily="2" charset="2"/>
              </a:rPr>
              <a:t>+3 means neither</a:t>
            </a:r>
          </a:p>
          <a:p>
            <a:endParaRPr lang="en-US" baseline="0" dirty="0">
              <a:sym typeface="Wingdings" pitchFamily="2" charset="2"/>
            </a:endParaRPr>
          </a:p>
          <a:p>
            <a:r>
              <a:rPr lang="en-US" dirty="0"/>
              <a:t>359#1: inverse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FEAF-F565-45D8-B15F-B814CBC65E8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731838"/>
            <a:ext cx="6508750" cy="36607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1" dirty="0"/>
                  <a:t>y</a:t>
                </a:r>
                <a:r>
                  <a:rPr lang="en-US" i="0" dirty="0"/>
                  <a:t> decreases as </a:t>
                </a:r>
                <a:r>
                  <a:rPr lang="en-US" i="1" dirty="0"/>
                  <a:t>x</a:t>
                </a:r>
                <a:r>
                  <a:rPr lang="en-US" i="0" dirty="0"/>
                  <a:t> increases, check inverse variation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b="0" i="0" dirty="0"/>
              </a:p>
              <a:p>
                <a:r>
                  <a:rPr lang="en-US" i="0" dirty="0"/>
                  <a:t>(2, 8) </a:t>
                </a:r>
                <a:r>
                  <a:rPr lang="en-US" i="0" dirty="0">
                    <a:sym typeface="Wingdings" panose="05000000000000000000" pitchFamily="2" charset="2"/>
                  </a:rPr>
                  <a:t> </a:t>
                </a:r>
                <a:r>
                  <a:rPr lang="en-US" i="1" dirty="0" err="1">
                    <a:sym typeface="Wingdings" panose="05000000000000000000" pitchFamily="2" charset="2"/>
                  </a:rPr>
                  <a:t>xy</a:t>
                </a:r>
                <a:r>
                  <a:rPr lang="en-US" i="0" dirty="0">
                    <a:sym typeface="Wingdings" panose="05000000000000000000" pitchFamily="2" charset="2"/>
                  </a:rPr>
                  <a:t> = 2(8) = 16</a:t>
                </a:r>
              </a:p>
              <a:p>
                <a:r>
                  <a:rPr lang="en-US" i="0" dirty="0">
                    <a:sym typeface="Wingdings" panose="05000000000000000000" pitchFamily="2" charset="2"/>
                  </a:rPr>
                  <a:t>(4, 4)  </a:t>
                </a:r>
                <a:r>
                  <a:rPr lang="en-US" i="1" dirty="0" err="1">
                    <a:sym typeface="Wingdings" panose="05000000000000000000" pitchFamily="2" charset="2"/>
                  </a:rPr>
                  <a:t>xy</a:t>
                </a:r>
                <a:r>
                  <a:rPr lang="en-US" i="0" dirty="0">
                    <a:sym typeface="Wingdings" panose="05000000000000000000" pitchFamily="2" charset="2"/>
                  </a:rPr>
                  <a:t> = 4(4) = 16</a:t>
                </a:r>
              </a:p>
              <a:p>
                <a:r>
                  <a:rPr lang="en-US" i="0" dirty="0">
                    <a:sym typeface="Wingdings" panose="05000000000000000000" pitchFamily="2" charset="2"/>
                  </a:rPr>
                  <a:t>(8, 2)  </a:t>
                </a:r>
                <a:r>
                  <a:rPr lang="en-US" i="1" dirty="0" err="1">
                    <a:sym typeface="Wingdings" panose="05000000000000000000" pitchFamily="2" charset="2"/>
                  </a:rPr>
                  <a:t>xy</a:t>
                </a:r>
                <a:r>
                  <a:rPr lang="en-US" i="0" dirty="0">
                    <a:sym typeface="Wingdings" panose="05000000000000000000" pitchFamily="2" charset="2"/>
                  </a:rPr>
                  <a:t> = 8(2) = 16</a:t>
                </a:r>
                <a:endParaRPr lang="en-US" i="0" dirty="0"/>
              </a:p>
              <a:p>
                <a:endParaRPr lang="en-US" i="1" dirty="0"/>
              </a:p>
              <a:p>
                <a:r>
                  <a:rPr lang="en-US" i="0" dirty="0"/>
                  <a:t>359#9: direct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1" dirty="0"/>
                  <a:t>y</a:t>
                </a:r>
                <a:r>
                  <a:rPr lang="en-US" i="0" dirty="0"/>
                  <a:t> decreases as </a:t>
                </a:r>
                <a:r>
                  <a:rPr lang="en-US" i="1" dirty="0"/>
                  <a:t>x</a:t>
                </a:r>
                <a:r>
                  <a:rPr lang="en-US" i="0" dirty="0"/>
                  <a:t> increases, check inverse variation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𝑦=𝑎/𝑥→𝑥𝑦=𝑎</a:t>
                </a:r>
                <a:endParaRPr lang="en-US" b="0" i="0" dirty="0"/>
              </a:p>
              <a:p>
                <a:r>
                  <a:rPr lang="en-US" i="0" dirty="0"/>
                  <a:t>(2, 8) </a:t>
                </a:r>
                <a:r>
                  <a:rPr lang="en-US" i="0" dirty="0">
                    <a:sym typeface="Wingdings" panose="05000000000000000000" pitchFamily="2" charset="2"/>
                  </a:rPr>
                  <a:t> </a:t>
                </a:r>
                <a:r>
                  <a:rPr lang="en-US" i="1" dirty="0" err="1">
                    <a:sym typeface="Wingdings" panose="05000000000000000000" pitchFamily="2" charset="2"/>
                  </a:rPr>
                  <a:t>xy</a:t>
                </a:r>
                <a:r>
                  <a:rPr lang="en-US" i="0" dirty="0">
                    <a:sym typeface="Wingdings" panose="05000000000000000000" pitchFamily="2" charset="2"/>
                  </a:rPr>
                  <a:t> = 2(8) = 16</a:t>
                </a:r>
              </a:p>
              <a:p>
                <a:r>
                  <a:rPr lang="en-US" i="0" dirty="0">
                    <a:sym typeface="Wingdings" panose="05000000000000000000" pitchFamily="2" charset="2"/>
                  </a:rPr>
                  <a:t>(4, 4)  </a:t>
                </a:r>
                <a:r>
                  <a:rPr lang="en-US" i="1" dirty="0" err="1">
                    <a:sym typeface="Wingdings" panose="05000000000000000000" pitchFamily="2" charset="2"/>
                  </a:rPr>
                  <a:t>xy</a:t>
                </a:r>
                <a:r>
                  <a:rPr lang="en-US" i="0" dirty="0">
                    <a:sym typeface="Wingdings" panose="05000000000000000000" pitchFamily="2" charset="2"/>
                  </a:rPr>
                  <a:t> = 4(4) = 16</a:t>
                </a:r>
              </a:p>
              <a:p>
                <a:r>
                  <a:rPr lang="en-US" i="0" dirty="0">
                    <a:sym typeface="Wingdings" panose="05000000000000000000" pitchFamily="2" charset="2"/>
                  </a:rPr>
                  <a:t>(8, 2)  </a:t>
                </a:r>
                <a:r>
                  <a:rPr lang="en-US" i="1" dirty="0" err="1">
                    <a:sym typeface="Wingdings" panose="05000000000000000000" pitchFamily="2" charset="2"/>
                  </a:rPr>
                  <a:t>xy</a:t>
                </a:r>
                <a:r>
                  <a:rPr lang="en-US" i="0" dirty="0">
                    <a:sym typeface="Wingdings" panose="05000000000000000000" pitchFamily="2" charset="2"/>
                  </a:rPr>
                  <a:t> = 8(2) = 16</a:t>
                </a:r>
                <a:endParaRPr lang="en-US" i="0" dirty="0"/>
              </a:p>
              <a:p>
                <a:endParaRPr lang="en-US" i="1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FEAF-F565-45D8-B15F-B814CBC65E8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13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731838"/>
            <a:ext cx="6508750" cy="36607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Wingdings" pitchFamily="2" charset="2"/>
                        </a:rPr>
                        <m:t>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8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𝑘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−3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  <a:sym typeface="Wingdings" pitchFamily="2" charset="2"/>
                        </a:rPr>
                        <m:t> 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−24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Wingdings" pitchFamily="2" charset="2"/>
                        </a:rPr>
                        <m:t>𝑘</m:t>
                      </m:r>
                    </m:oMath>
                  </m:oMathPara>
                </a14:m>
                <a:endParaRPr lang="en-US" dirty="0"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24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𝑦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−24</m:t>
                          </m:r>
                        </m:num>
                        <m:den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3</m:t>
                          </m:r>
                        </m:den>
                      </m:f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  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𝑦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=−8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359#13: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0" dirty="0">
                    <a:latin typeface="Cambria Math" panose="02040503050406030204" pitchFamily="18" charset="0"/>
                  </a:rPr>
                  <a:t>𝑦=𝑘/𝑥  </a:t>
                </a:r>
                <a:r>
                  <a:rPr lang="en-US" i="0" dirty="0">
                    <a:latin typeface="Cambria Math" panose="02040503050406030204" pitchFamily="18" charset="0"/>
                    <a:sym typeface="Wingdings" pitchFamily="2" charset="2"/>
                  </a:rPr>
                  <a:t> 6=𝑘/2   12=𝑘</a:t>
                </a:r>
                <a:endParaRPr lang="en-US" dirty="0">
                  <a:sym typeface="Wingdings" pitchFamily="2" charset="2"/>
                </a:endParaRPr>
              </a:p>
              <a:p>
                <a:r>
                  <a:rPr lang="en-US" i="0" dirty="0">
                    <a:latin typeface="Cambria Math" panose="02040503050406030204" pitchFamily="18" charset="0"/>
                    <a:sym typeface="Wingdings" pitchFamily="2" charset="2"/>
                  </a:rPr>
                  <a:t>𝑦=12/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4   𝑦=3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FEAF-F565-45D8-B15F-B814CBC65E8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731838"/>
            <a:ext cx="6508750" cy="36607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=36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h𝑜𝑢𝑟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0.43=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360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→154.8=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154.8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154.8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=2.58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𝑡=𝑎/𝑛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9=𝑎/4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𝑎=36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𝑡=6/𝑛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𝑡=6/6=1 ℎ𝑜𝑢𝑟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FEAF-F565-45D8-B15F-B814CBC65E8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DD11E-3376-4FDF-9298-3F1ACC17F9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40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19686-06C2-4126-93F8-F36B8CA6F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6FE6FA-1643-4186-9E0B-A111A15C3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430542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9C7D9-EFC2-4293-B2D8-8D821BE8A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5E41-3EA7-4DF8-9FAB-D979DE565E05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EF1AE-DB0E-45AC-BCCA-396352F73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8E101-0D82-4EBC-A03C-85E208998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C2CD-1D40-4E69-8A2A-4D6ABA323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55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19E86-46C8-410C-BC9B-D7D8B4351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E9471F-E778-4D3A-A96D-9F493E896F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CD6F2-BC75-43AC-8379-801EF85A2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5E41-3EA7-4DF8-9FAB-D979DE565E05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9E6EE-3A16-4845-8232-CFFD3F4D1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70FCA-5974-42B8-B091-C1514A2E6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C2CD-1D40-4E69-8A2A-4D6ABA32390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B334-BEE4-42DF-BB4A-A66A3B670402}"/>
              </a:ext>
            </a:extLst>
          </p:cNvPr>
          <p:cNvCxnSpPr/>
          <p:nvPr userDrawn="1"/>
        </p:nvCxnSpPr>
        <p:spPr>
          <a:xfrm>
            <a:off x="668215" y="1325563"/>
            <a:ext cx="10706100" cy="0"/>
          </a:xfrm>
          <a:prstGeom prst="line">
            <a:avLst/>
          </a:prstGeom>
          <a:ln w="28575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106E5B5-FBDC-4FE0-955C-64E6C0C8BE8B}"/>
              </a:ext>
            </a:extLst>
          </p:cNvPr>
          <p:cNvSpPr txBox="1"/>
          <p:nvPr userDrawn="1"/>
        </p:nvSpPr>
        <p:spPr>
          <a:xfrm rot="12775734" flipH="1" flipV="1">
            <a:off x="11344786" y="543502"/>
            <a:ext cx="1011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2"/>
                </a:solidFill>
              </a:rPr>
              <a:t>½ </a:t>
            </a:r>
          </a:p>
        </p:txBody>
      </p:sp>
    </p:spTree>
    <p:extLst>
      <p:ext uri="{BB962C8B-B14F-4D97-AF65-F5344CB8AC3E}">
        <p14:creationId xmlns:p14="http://schemas.microsoft.com/office/powerpoint/2010/main" val="4226861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D02C12-CEA5-49FA-B5E8-128DFBB1D9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4ECEBD-1CA5-4BDF-AE7C-5C17299A7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2E40B-4D13-48AA-B04E-AE492CFF7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5E41-3EA7-4DF8-9FAB-D979DE565E05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A9517-019D-4593-BB04-3777B41A7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A123C-1104-4439-9394-D5F2197C3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C2CD-1D40-4E69-8A2A-4D6ABA323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67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AE617-6AD3-4813-8032-F487ADFB2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FFE82-21FB-407D-8BA1-EE9BDFA8A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5561"/>
            <a:ext cx="12192000" cy="5077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EA5C4-760F-4B11-AF12-03137767D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5E41-3EA7-4DF8-9FAB-D979DE565E05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5CE1B-A80A-4463-86E8-EAD01D378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DD449-B494-4DE1-9021-272E5446F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C2CD-1D40-4E69-8A2A-4D6ABA32390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A473AF-407F-4226-8011-1499BAF9634C}"/>
              </a:ext>
            </a:extLst>
          </p:cNvPr>
          <p:cNvCxnSpPr/>
          <p:nvPr userDrawn="1"/>
        </p:nvCxnSpPr>
        <p:spPr>
          <a:xfrm>
            <a:off x="668215" y="1325563"/>
            <a:ext cx="10706100" cy="0"/>
          </a:xfrm>
          <a:prstGeom prst="line">
            <a:avLst/>
          </a:prstGeom>
          <a:ln w="28575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F395579-622A-4537-A21F-EF3512C55135}"/>
              </a:ext>
            </a:extLst>
          </p:cNvPr>
          <p:cNvSpPr txBox="1"/>
          <p:nvPr userDrawn="1"/>
        </p:nvSpPr>
        <p:spPr>
          <a:xfrm rot="12775734" flipH="1" flipV="1">
            <a:off x="11344786" y="543502"/>
            <a:ext cx="1011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2"/>
                </a:solidFill>
              </a:rPr>
              <a:t>½ </a:t>
            </a:r>
          </a:p>
        </p:txBody>
      </p:sp>
    </p:spTree>
    <p:extLst>
      <p:ext uri="{BB962C8B-B14F-4D97-AF65-F5344CB8AC3E}">
        <p14:creationId xmlns:p14="http://schemas.microsoft.com/office/powerpoint/2010/main" val="2020612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1A5EA-BB3E-425F-9181-1414DEED0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8649671">
            <a:off x="5936291" y="2941583"/>
            <a:ext cx="7915236" cy="1314816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29ECC-2A76-4357-BEA6-A16ACE100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79" y="174545"/>
            <a:ext cx="9085873" cy="248480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65AB0-8D04-4117-A9C3-2B33BEEF1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5E41-3EA7-4DF8-9FAB-D979DE565E05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83A55-832E-4CFB-913B-E4636ED6C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15786-D054-4BB2-9E12-4D18016B0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C2CD-1D40-4E69-8A2A-4D6ABA323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92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4B4C8-1F02-4FA8-9920-3EED653CC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4BEC0-C14D-4192-8B9D-246F7BA5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415562"/>
            <a:ext cx="6019800" cy="50773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C19DF7-1206-49D0-BCA2-D99F01282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15562"/>
            <a:ext cx="6019800" cy="50773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7C1D74-CC19-4F0D-8B4B-DDD0FC25C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5E41-3EA7-4DF8-9FAB-D979DE565E05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E73B3-827B-416C-AABC-D40FDBDD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A08A13-6935-4B0A-9A2A-7509C38E9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C2CD-1D40-4E69-8A2A-4D6ABA32390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EF1811-F89C-42D6-A972-6511361C2F4B}"/>
              </a:ext>
            </a:extLst>
          </p:cNvPr>
          <p:cNvCxnSpPr/>
          <p:nvPr userDrawn="1"/>
        </p:nvCxnSpPr>
        <p:spPr>
          <a:xfrm>
            <a:off x="668215" y="1325563"/>
            <a:ext cx="10706100" cy="0"/>
          </a:xfrm>
          <a:prstGeom prst="line">
            <a:avLst/>
          </a:prstGeom>
          <a:ln w="28575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D28DF86-ACA5-4CD2-A670-B77C906DCD38}"/>
              </a:ext>
            </a:extLst>
          </p:cNvPr>
          <p:cNvSpPr txBox="1"/>
          <p:nvPr userDrawn="1"/>
        </p:nvSpPr>
        <p:spPr>
          <a:xfrm rot="12775734" flipH="1" flipV="1">
            <a:off x="11344786" y="543502"/>
            <a:ext cx="1011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2"/>
                </a:solidFill>
              </a:rPr>
              <a:t>½ </a:t>
            </a:r>
          </a:p>
        </p:txBody>
      </p:sp>
    </p:spTree>
    <p:extLst>
      <p:ext uri="{BB962C8B-B14F-4D97-AF65-F5344CB8AC3E}">
        <p14:creationId xmlns:p14="http://schemas.microsoft.com/office/powerpoint/2010/main" val="2801748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DE4DC-15CC-480F-B91D-0F67CA92F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55"/>
            <a:ext cx="121920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6091C-4564-4100-98C6-DF61A57A8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1331118"/>
            <a:ext cx="60165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EACEF0-321A-494A-A3CB-0E0348874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" y="2155029"/>
            <a:ext cx="6016502" cy="433784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148447-B291-4841-8FC2-D32AE97CFA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1127" y="1331118"/>
            <a:ext cx="60008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4625F7-2CF7-4F07-A4A5-B06C49FF99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1127" y="2155029"/>
            <a:ext cx="6000872" cy="433784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C70F1F-E80D-49BC-9D2C-BFD48E49C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5E41-3EA7-4DF8-9FAB-D979DE565E05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2D27A9-E6C7-491E-B9E8-1E556FBD1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F01FBA-88E1-4680-89C1-EE737AF99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C2CD-1D40-4E69-8A2A-4D6ABA32390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88F36F-1E57-4F40-9F71-A1390DA5DAE5}"/>
              </a:ext>
            </a:extLst>
          </p:cNvPr>
          <p:cNvCxnSpPr/>
          <p:nvPr userDrawn="1"/>
        </p:nvCxnSpPr>
        <p:spPr>
          <a:xfrm>
            <a:off x="668215" y="1325563"/>
            <a:ext cx="10706100" cy="0"/>
          </a:xfrm>
          <a:prstGeom prst="line">
            <a:avLst/>
          </a:prstGeom>
          <a:ln w="28575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9A206AA-EB9B-4CA4-A5D8-A864C9914645}"/>
              </a:ext>
            </a:extLst>
          </p:cNvPr>
          <p:cNvSpPr txBox="1"/>
          <p:nvPr userDrawn="1"/>
        </p:nvSpPr>
        <p:spPr>
          <a:xfrm rot="12775734" flipH="1" flipV="1">
            <a:off x="11344786" y="543502"/>
            <a:ext cx="1011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2"/>
                </a:solidFill>
              </a:rPr>
              <a:t>½ </a:t>
            </a:r>
          </a:p>
        </p:txBody>
      </p:sp>
    </p:spTree>
    <p:extLst>
      <p:ext uri="{BB962C8B-B14F-4D97-AF65-F5344CB8AC3E}">
        <p14:creationId xmlns:p14="http://schemas.microsoft.com/office/powerpoint/2010/main" val="2011441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08B96-7D53-4B2D-A26B-D124FDCDC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5A3F49-0667-4403-AF40-6FDB8287A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5E41-3EA7-4DF8-9FAB-D979DE565E05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1A5F15-E197-4158-A7C5-1624875B3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492597-C2C8-49F9-B3FA-247C0D09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C2CD-1D40-4E69-8A2A-4D6ABA32390E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5FC13A1-2B70-42F9-9613-8300F7C49D0B}"/>
              </a:ext>
            </a:extLst>
          </p:cNvPr>
          <p:cNvCxnSpPr/>
          <p:nvPr userDrawn="1"/>
        </p:nvCxnSpPr>
        <p:spPr>
          <a:xfrm>
            <a:off x="668215" y="1325563"/>
            <a:ext cx="10706100" cy="0"/>
          </a:xfrm>
          <a:prstGeom prst="line">
            <a:avLst/>
          </a:prstGeom>
          <a:ln w="28575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9D04C8C-1E46-4FE9-8D95-D0408FE24C08}"/>
              </a:ext>
            </a:extLst>
          </p:cNvPr>
          <p:cNvSpPr txBox="1"/>
          <p:nvPr userDrawn="1"/>
        </p:nvSpPr>
        <p:spPr>
          <a:xfrm rot="12775734" flipH="1" flipV="1">
            <a:off x="11344786" y="543502"/>
            <a:ext cx="1011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2"/>
                </a:solidFill>
              </a:rPr>
              <a:t>½ </a:t>
            </a:r>
          </a:p>
        </p:txBody>
      </p:sp>
    </p:spTree>
    <p:extLst>
      <p:ext uri="{BB962C8B-B14F-4D97-AF65-F5344CB8AC3E}">
        <p14:creationId xmlns:p14="http://schemas.microsoft.com/office/powerpoint/2010/main" val="212284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4DDEDF-2A0A-4B1A-ADBD-2909E5318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5E41-3EA7-4DF8-9FAB-D979DE565E05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77E166-46F3-499A-B226-F00B36CF9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245275-D946-47C4-BC56-2CB6EE8B2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C2CD-1D40-4E69-8A2A-4D6ABA323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0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98E38-46C8-44AC-9956-DAC309868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3BEB7-1473-407D-91E4-B6941B91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D60120-71E3-4B36-A29C-118168495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9CDA71-8EB4-4983-A46F-D703E66CD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5E41-3EA7-4DF8-9FAB-D979DE565E05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4956AB-D7DE-44A5-92F9-609D9927D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C3EE6-08F1-4961-90B3-070E5D5C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C2CD-1D40-4E69-8A2A-4D6ABA3239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B0F8AE-0133-4D74-A9D7-D490E64CCD9A}"/>
              </a:ext>
            </a:extLst>
          </p:cNvPr>
          <p:cNvSpPr txBox="1"/>
          <p:nvPr userDrawn="1"/>
        </p:nvSpPr>
        <p:spPr>
          <a:xfrm rot="12775734" flipH="1" flipV="1">
            <a:off x="11344786" y="543502"/>
            <a:ext cx="1011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2"/>
                </a:solidFill>
              </a:rPr>
              <a:t>½ </a:t>
            </a:r>
          </a:p>
        </p:txBody>
      </p:sp>
    </p:spTree>
    <p:extLst>
      <p:ext uri="{BB962C8B-B14F-4D97-AF65-F5344CB8AC3E}">
        <p14:creationId xmlns:p14="http://schemas.microsoft.com/office/powerpoint/2010/main" val="1587585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BDAD7-00A6-4C07-9F2F-480A6758F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21958F-CC97-49C8-BC5D-695E7A8A19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D81CDE-8FA4-4FA3-94C6-C4B30CEC1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D5C01-8E76-4CE3-9A90-938BA8619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5E41-3EA7-4DF8-9FAB-D979DE565E05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389CF-F44E-46BA-B3F6-5BE864508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D6D1F3-459C-4593-8ED7-0000B1B16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C2CD-1D40-4E69-8A2A-4D6ABA3239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E7503D-1C34-435E-B5EC-553CED88EAB4}"/>
              </a:ext>
            </a:extLst>
          </p:cNvPr>
          <p:cNvSpPr txBox="1"/>
          <p:nvPr userDrawn="1"/>
        </p:nvSpPr>
        <p:spPr>
          <a:xfrm rot="12775734" flipH="1" flipV="1">
            <a:off x="11344786" y="543502"/>
            <a:ext cx="1011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2"/>
                </a:solidFill>
              </a:rPr>
              <a:t>½ </a:t>
            </a:r>
          </a:p>
        </p:txBody>
      </p:sp>
    </p:spTree>
    <p:extLst>
      <p:ext uri="{BB962C8B-B14F-4D97-AF65-F5344CB8AC3E}">
        <p14:creationId xmlns:p14="http://schemas.microsoft.com/office/powerpoint/2010/main" val="1719684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63D92B-3746-4047-92CB-7B4145C30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34CCC3-F13E-4911-B829-2F962849A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415561"/>
            <a:ext cx="12192000" cy="5077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18444-F992-4E84-9433-C5EA557892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8715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A5E41-3EA7-4DF8-9FAB-D979DE565E05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B6FCB-B9D3-4BBF-8382-5D14E97397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9115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F4E8A-1694-46EB-A200-E25046EE1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1115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9C2CD-1D40-4E69-8A2A-4D6ABA323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4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wright@andrews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CAC58-BA19-4DDA-BB87-4ED76F38B4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Rational Functions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5843E7-50C2-4597-8BFF-84DC8360F1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Algebra 2</a:t>
            </a:r>
          </a:p>
          <a:p>
            <a:r>
              <a:rPr lang="en-US" dirty="0"/>
              <a:t>Chapter 7</a:t>
            </a:r>
          </a:p>
        </p:txBody>
      </p:sp>
    </p:spTree>
    <p:extLst>
      <p:ext uri="{BB962C8B-B14F-4D97-AF65-F5344CB8AC3E}">
        <p14:creationId xmlns:p14="http://schemas.microsoft.com/office/powerpoint/2010/main" val="3804392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7.2 Graphing Rational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5"/>
                    </a:solidFill>
                  </a:rPr>
                  <a:t>Rational Functions</a:t>
                </a:r>
              </a:p>
              <a:p>
                <a:pPr lvl="1"/>
                <a:r>
                  <a:rPr lang="en-US" dirty="0"/>
                  <a:t>Functions written as a fraction with </a:t>
                </a:r>
                <a:r>
                  <a:rPr lang="en-US" i="1" dirty="0"/>
                  <a:t>x</a:t>
                </a:r>
                <a:r>
                  <a:rPr lang="en-US" dirty="0"/>
                  <a:t> in the denominator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Shape called hyperbola</a:t>
                </a:r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Asymptotes</a:t>
                </a:r>
              </a:p>
              <a:p>
                <a:pPr lvl="1"/>
                <a:r>
                  <a:rPr lang="en-US" dirty="0"/>
                  <a:t>Horizontal:  </a:t>
                </a:r>
                <a:r>
                  <a:rPr lang="en-US" i="1" dirty="0"/>
                  <a:t>x</a:t>
                </a:r>
                <a:r>
                  <a:rPr lang="en-US" dirty="0"/>
                  <a:t>-axis</a:t>
                </a:r>
              </a:p>
              <a:p>
                <a:pPr lvl="1"/>
                <a:r>
                  <a:rPr lang="en-US" dirty="0"/>
                  <a:t>Vertical:  </a:t>
                </a:r>
                <a:r>
                  <a:rPr lang="en-US" i="1" dirty="0"/>
                  <a:t>y</a:t>
                </a:r>
                <a:r>
                  <a:rPr lang="en-US" dirty="0"/>
                  <a:t>-axis</a:t>
                </a:r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Domain</a:t>
                </a:r>
                <a:r>
                  <a:rPr lang="en-US" dirty="0"/>
                  <a:t>: </a:t>
                </a:r>
                <a:r>
                  <a:rPr lang="en-US" i="1" dirty="0"/>
                  <a:t>x</a:t>
                </a:r>
                <a:r>
                  <a:rPr lang="en-US" dirty="0"/>
                  <a:t> ≠ 0</a:t>
                </a:r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Range</a:t>
                </a:r>
                <a:r>
                  <a:rPr lang="en-US" dirty="0"/>
                  <a:t>: </a:t>
                </a:r>
                <a:r>
                  <a:rPr lang="en-US" i="1" dirty="0"/>
                  <a:t>y</a:t>
                </a:r>
                <a:r>
                  <a:rPr lang="en-US" dirty="0"/>
                  <a:t> ≠ 0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Content Placeholder 42">
            <a:extLst>
              <a:ext uri="{FF2B5EF4-FFF2-40B4-BE49-F238E27FC236}">
                <a16:creationId xmlns:a16="http://schemas.microsoft.com/office/drawing/2014/main" id="{5278ED3A-630F-4C93-94CF-A22997E1FE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643687" y="1416050"/>
            <a:ext cx="5076825" cy="5076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7.2 Graphing Rational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5"/>
                    </a:solidFill>
                  </a:rPr>
                  <a:t>General form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dirty="0"/>
              </a:p>
              <a:p>
                <a:pPr lvl="2"/>
                <a:r>
                  <a:rPr lang="en-US" i="1" dirty="0"/>
                  <a:t>a</a:t>
                </a:r>
                <a:r>
                  <a:rPr lang="en-US" dirty="0"/>
                  <a:t> </a:t>
                </a:r>
                <a:r>
                  <a:rPr lang="en-US" dirty="0">
                    <a:sym typeface="Wingdings" pitchFamily="2" charset="2"/>
                  </a:rPr>
                  <a:t> stretches vertically</a:t>
                </a:r>
              </a:p>
              <a:p>
                <a:pPr lvl="2"/>
                <a:r>
                  <a:rPr lang="en-US" i="1" dirty="0">
                    <a:sym typeface="Wingdings" pitchFamily="2" charset="2"/>
                  </a:rPr>
                  <a:t>h</a:t>
                </a:r>
                <a:r>
                  <a:rPr lang="en-US" dirty="0">
                    <a:sym typeface="Wingdings" pitchFamily="2" charset="2"/>
                  </a:rPr>
                  <a:t>  moves right</a:t>
                </a:r>
              </a:p>
              <a:p>
                <a:pPr lvl="2"/>
                <a:r>
                  <a:rPr lang="en-US" i="1" dirty="0">
                    <a:sym typeface="Wingdings" pitchFamily="2" charset="2"/>
                  </a:rPr>
                  <a:t>k</a:t>
                </a:r>
                <a:r>
                  <a:rPr lang="en-US" dirty="0">
                    <a:sym typeface="Wingdings" pitchFamily="2" charset="2"/>
                  </a:rPr>
                  <a:t>  moves up</a:t>
                </a:r>
              </a:p>
              <a:p>
                <a:r>
                  <a:rPr lang="en-US" dirty="0">
                    <a:solidFill>
                      <a:schemeClr val="accent6"/>
                    </a:solidFill>
                    <a:sym typeface="Wingdings" pitchFamily="2" charset="2"/>
                  </a:rPr>
                  <a:t>How 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6"/>
                        </a:solidFill>
                        <a:latin typeface="Cambria Math"/>
                        <a:sym typeface="Wingdings" pitchFamily="2" charset="2"/>
                      </a:rPr>
                      <m:t>s</m:t>
                    </m:r>
                    <m:r>
                      <a:rPr lang="en-US" b="0" i="0" smtClean="0">
                        <a:solidFill>
                          <a:schemeClr val="accent6"/>
                        </a:solidFill>
                        <a:latin typeface="Cambria Math"/>
                        <a:sym typeface="Wingdings" pitchFamily="2" charset="2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/>
                        <a:sym typeface="Wingdings" pitchFamily="2" charset="2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  <a:sym typeface="Wingdings" pitchFamily="2" charset="2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  <a:sym typeface="Wingdings" pitchFamily="2" charset="2"/>
                          </a:rPr>
                          <m:t>+3</m:t>
                        </m:r>
                      </m:den>
                    </m:f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/>
                        <a:sym typeface="Wingdings" pitchFamily="2" charset="2"/>
                      </a:rPr>
                      <m:t>+4</m:t>
                    </m:r>
                  </m:oMath>
                </a14:m>
                <a:r>
                  <a:rPr lang="en-US" dirty="0">
                    <a:solidFill>
                      <a:schemeClr val="accent6"/>
                    </a:solidFill>
                    <a:sym typeface="Wingdings" pitchFamily="2" charset="2"/>
                  </a:rPr>
                  <a:t> transformed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/>
                        <a:sym typeface="Wingdings" pitchFamily="2" charset="2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accent6"/>
                    </a:solidFill>
                    <a:sym typeface="Wingdings" pitchFamily="2" charset="2"/>
                  </a:rPr>
                  <a:t>?</a:t>
                </a:r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0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7.2 Graphing Rational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How to find asymptotes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Vertical</a:t>
            </a:r>
          </a:p>
          <a:p>
            <a:pPr lvl="2"/>
            <a:r>
              <a:rPr lang="en-US" dirty="0"/>
              <a:t>Make the </a:t>
            </a:r>
            <a:r>
              <a:rPr lang="en-US" dirty="0">
                <a:solidFill>
                  <a:schemeClr val="accent4"/>
                </a:solidFill>
              </a:rPr>
              <a:t>denominator = 0 </a:t>
            </a:r>
            <a:r>
              <a:rPr lang="en-US" dirty="0"/>
              <a:t>and solve for </a:t>
            </a:r>
            <a:r>
              <a:rPr lang="en-US" i="1" dirty="0"/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7.2 Graphing Rational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1"/>
                <a:r>
                  <a:rPr lang="en-US" sz="3200" dirty="0">
                    <a:solidFill>
                      <a:schemeClr val="accent4"/>
                    </a:solidFill>
                  </a:rPr>
                  <a:t>Horizontal</a:t>
                </a:r>
              </a:p>
              <a:p>
                <a:pPr lvl="2"/>
                <a:r>
                  <a:rPr lang="en-US" sz="2667" dirty="0"/>
                  <a:t>Substitute a very </a:t>
                </a:r>
                <a:r>
                  <a:rPr lang="en-US" sz="2667" dirty="0">
                    <a:solidFill>
                      <a:schemeClr val="accent4"/>
                    </a:solidFill>
                  </a:rPr>
                  <a:t>large number </a:t>
                </a:r>
                <a:r>
                  <a:rPr lang="en-US" sz="2667" dirty="0"/>
                  <a:t>for </a:t>
                </a:r>
                <a:r>
                  <a:rPr lang="en-US" sz="2667" i="1" dirty="0"/>
                  <a:t>x</a:t>
                </a:r>
                <a:r>
                  <a:rPr lang="en-US" sz="2667" dirty="0"/>
                  <a:t> and estimate </a:t>
                </a:r>
                <a:r>
                  <a:rPr lang="en-US" sz="2667" i="1" dirty="0"/>
                  <a:t>y</a:t>
                </a:r>
              </a:p>
              <a:p>
                <a:pPr lvl="1"/>
                <a:r>
                  <a:rPr lang="en-US" sz="3200" dirty="0">
                    <a:solidFill>
                      <a:srgbClr val="FF0000"/>
                    </a:solidFill>
                  </a:rPr>
                  <a:t>Or</a:t>
                </a:r>
              </a:p>
              <a:p>
                <a:pPr lvl="2"/>
                <a:r>
                  <a:rPr lang="en-US" sz="2667" dirty="0"/>
                  <a:t>Find the degree of numerator (</a:t>
                </a:r>
                <a:r>
                  <a:rPr lang="en-US" sz="2667" dirty="0">
                    <a:solidFill>
                      <a:schemeClr val="accent4"/>
                    </a:solidFill>
                  </a:rPr>
                  <a:t>N</a:t>
                </a:r>
                <a:r>
                  <a:rPr lang="en-US" sz="2667" dirty="0"/>
                  <a:t>)</a:t>
                </a:r>
              </a:p>
              <a:p>
                <a:pPr lvl="2"/>
                <a:r>
                  <a:rPr lang="en-US" sz="2667" dirty="0"/>
                  <a:t>Find the degree of denominator (</a:t>
                </a:r>
                <a:r>
                  <a:rPr lang="en-US" sz="2667" dirty="0">
                    <a:solidFill>
                      <a:schemeClr val="accent4"/>
                    </a:solidFill>
                  </a:rPr>
                  <a:t>D</a:t>
                </a:r>
                <a:r>
                  <a:rPr lang="en-US" sz="2667" dirty="0"/>
                  <a:t>)</a:t>
                </a:r>
              </a:p>
              <a:p>
                <a:pPr lvl="2"/>
                <a:r>
                  <a:rPr lang="en-US" sz="2667" dirty="0"/>
                  <a:t>If N &lt; D, then </a:t>
                </a:r>
                <a:r>
                  <a:rPr lang="en-US" sz="2667" i="1" dirty="0"/>
                  <a:t>y</a:t>
                </a:r>
                <a:r>
                  <a:rPr lang="en-US" sz="2667" dirty="0"/>
                  <a:t> = 0</a:t>
                </a:r>
              </a:p>
              <a:p>
                <a:pPr lvl="2"/>
                <a:r>
                  <a:rPr lang="en-US" sz="2667" dirty="0"/>
                  <a:t>If N = D, then </a:t>
                </a:r>
                <a:r>
                  <a:rPr lang="en-US" sz="2667" i="1" dirty="0"/>
                  <a:t>y</a:t>
                </a:r>
                <a:r>
                  <a:rPr lang="en-US" sz="2667" dirty="0"/>
                  <a:t> = leading coefficients</a:t>
                </a:r>
              </a:p>
              <a:p>
                <a:pPr lvl="2"/>
                <a:r>
                  <a:rPr lang="en-US" sz="2667" dirty="0"/>
                  <a:t>If N &gt; D, then no horizontal asymptote</a:t>
                </a:r>
              </a:p>
              <a:p>
                <a:r>
                  <a:rPr lang="en-US" dirty="0">
                    <a:solidFill>
                      <a:schemeClr val="accent6"/>
                    </a:solidFill>
                  </a:rPr>
                  <a:t>Find the asymptotes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/>
                        </a:solidFill>
                        <a:latin typeface="Cambria Math"/>
                      </a:rPr>
                      <m:t>𝑦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endParaRPr lang="en-US" sz="3733" dirty="0"/>
              </a:p>
              <a:p>
                <a:endParaRPr lang="en-US" sz="3733" dirty="0"/>
              </a:p>
              <a:p>
                <a:endParaRPr lang="en-US" sz="3733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0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632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7.2 Graphing Rational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Domain</a:t>
            </a:r>
          </a:p>
          <a:p>
            <a:pPr lvl="1"/>
            <a:r>
              <a:rPr lang="en-US" dirty="0"/>
              <a:t>All </a:t>
            </a:r>
            <a:r>
              <a:rPr lang="en-US" i="1" dirty="0" err="1"/>
              <a:t>x</a:t>
            </a:r>
            <a:r>
              <a:rPr lang="en-US" dirty="0" err="1"/>
              <a:t>’s</a:t>
            </a:r>
            <a:r>
              <a:rPr lang="en-US" dirty="0"/>
              <a:t> except for the vertical asymptotes</a:t>
            </a:r>
          </a:p>
          <a:p>
            <a:r>
              <a:rPr lang="en-US" dirty="0">
                <a:solidFill>
                  <a:schemeClr val="accent5"/>
                </a:solidFill>
              </a:rPr>
              <a:t>Range</a:t>
            </a:r>
          </a:p>
          <a:p>
            <a:pPr lvl="1"/>
            <a:r>
              <a:rPr lang="en-US" dirty="0"/>
              <a:t>All the </a:t>
            </a:r>
            <a:r>
              <a:rPr lang="en-US" i="1" dirty="0" err="1"/>
              <a:t>y</a:t>
            </a:r>
            <a:r>
              <a:rPr lang="en-US" dirty="0" err="1"/>
              <a:t>’s</a:t>
            </a:r>
            <a:r>
              <a:rPr lang="en-US" dirty="0"/>
              <a:t> covered in the graph</a:t>
            </a:r>
          </a:p>
          <a:p>
            <a:pPr lvl="1"/>
            <a:r>
              <a:rPr lang="en-US" dirty="0"/>
              <a:t>Usually all </a:t>
            </a:r>
            <a:r>
              <a:rPr lang="en-US" i="1" dirty="0"/>
              <a:t>y</a:t>
            </a:r>
            <a:r>
              <a:rPr lang="en-US" dirty="0"/>
              <a:t>’s except for horizontal asymptote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7.2 Graphing Rational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0" y="1415562"/>
                <a:ext cx="6019800" cy="54424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Graph by finding </a:t>
                </a:r>
                <a:r>
                  <a:rPr lang="en-US" dirty="0">
                    <a:solidFill>
                      <a:schemeClr val="accent4"/>
                    </a:solidFill>
                  </a:rPr>
                  <a:t>asymptotes</a:t>
                </a:r>
                <a:r>
                  <a:rPr lang="en-US" dirty="0"/>
                  <a:t> and making a </a:t>
                </a:r>
                <a:r>
                  <a:rPr lang="en-US" dirty="0">
                    <a:solidFill>
                      <a:schemeClr val="accent4"/>
                    </a:solidFill>
                  </a:rPr>
                  <a:t>table</a:t>
                </a:r>
              </a:p>
              <a:p>
                <a:r>
                  <a:rPr lang="en-US" dirty="0">
                    <a:solidFill>
                      <a:schemeClr val="accent6"/>
                    </a:solidFill>
                  </a:rPr>
                  <a:t>Graph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chemeClr val="accent6"/>
                        </a:solidFill>
                        <a:latin typeface="Cambria Math"/>
                      </a:rPr>
                      <m:t>𝑦</m:t>
                    </m:r>
                    <m:r>
                      <a:rPr lang="en-US" smtClean="0">
                        <a:solidFill>
                          <a:schemeClr val="accent6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+3</m:t>
                        </m:r>
                      </m:den>
                    </m:f>
                    <m:r>
                      <a:rPr lang="en-US" smtClean="0">
                        <a:solidFill>
                          <a:schemeClr val="accent6"/>
                        </a:solidFill>
                        <a:latin typeface="Cambria Math"/>
                      </a:rPr>
                      <m:t>+4</m:t>
                    </m:r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 and state the domain and range</a:t>
                </a:r>
              </a:p>
              <a:p>
                <a:endParaRPr lang="en-US" dirty="0">
                  <a:solidFill>
                    <a:schemeClr val="accent6"/>
                  </a:solidFill>
                </a:endParaRPr>
              </a:p>
              <a:p>
                <a:endParaRPr lang="en-US" dirty="0">
                  <a:solidFill>
                    <a:schemeClr val="accent6"/>
                  </a:solidFill>
                </a:endParaRPr>
              </a:p>
              <a:p>
                <a:endParaRPr lang="en-US" dirty="0">
                  <a:solidFill>
                    <a:schemeClr val="accent6"/>
                  </a:solidFill>
                </a:endParaRPr>
              </a:p>
              <a:p>
                <a:endParaRPr lang="en-US" dirty="0">
                  <a:solidFill>
                    <a:schemeClr val="accent6"/>
                  </a:solidFill>
                </a:endParaRPr>
              </a:p>
              <a:p>
                <a:endParaRPr lang="en-US" dirty="0">
                  <a:solidFill>
                    <a:schemeClr val="accent6"/>
                  </a:solidFill>
                </a:endParaRPr>
              </a:p>
              <a:p>
                <a:endParaRPr lang="en-US" dirty="0">
                  <a:solidFill>
                    <a:schemeClr val="accent6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Try 366#9: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0" y="1415562"/>
                <a:ext cx="6019800" cy="5442438"/>
              </a:xfrm>
              <a:blipFill>
                <a:blip r:embed="rId3"/>
                <a:stretch>
                  <a:fillRect l="-1822" t="-2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Content Placeholder 3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1600200"/>
            <a:ext cx="4876800" cy="4876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13843-0A36-4299-A500-A31553191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7.2 Graphing Rational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50A1E-0DDF-4F32-A0FD-B4384E9742A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0" y="1415562"/>
                <a:ext cx="6019800" cy="54424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in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Graph the function. Describe the graph of </a:t>
                </a:r>
                <a:r>
                  <a:rPr lang="en-US" i="1" dirty="0"/>
                  <a:t>g </a:t>
                </a:r>
                <a:r>
                  <a:rPr lang="en-US" dirty="0"/>
                  <a:t>as a transformation of the graph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50A1E-0DDF-4F32-A0FD-B4384E9742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0" y="1415562"/>
                <a:ext cx="6019800" cy="5442438"/>
              </a:xfrm>
              <a:blipFill>
                <a:blip r:embed="rId3"/>
                <a:stretch>
                  <a:fillRect l="-1822" t="-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90B05C0-BDCE-44EF-B651-6D400B0735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807" y="1540959"/>
            <a:ext cx="5308193" cy="5317041"/>
          </a:xfrm>
        </p:spPr>
      </p:pic>
    </p:spTree>
    <p:extLst>
      <p:ext uri="{BB962C8B-B14F-4D97-AF65-F5344CB8AC3E}">
        <p14:creationId xmlns:p14="http://schemas.microsoft.com/office/powerpoint/2010/main" val="4041351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13843-0A36-4299-A500-A31553191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7.2 Graphing Rational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50A1E-0DDF-4F32-A0FD-B4384E9742A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0" y="1415562"/>
                <a:ext cx="6019800" cy="54424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Try 366#31</a:t>
                </a:r>
              </a:p>
              <a:p>
                <a:r>
                  <a:rPr lang="en-US" dirty="0"/>
                  <a:t>Rewrite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in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Graph the function. Describe the graph of </a:t>
                </a:r>
                <a:r>
                  <a:rPr lang="en-US" i="1" dirty="0"/>
                  <a:t>g </a:t>
                </a:r>
                <a:r>
                  <a:rPr lang="en-US" dirty="0"/>
                  <a:t>as a transformation of the graph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366 #</a:t>
                </a:r>
                <a:r>
                  <a:rPr lang="en-US" strike="sngStrike" dirty="0"/>
                  <a:t>1</a:t>
                </a:r>
                <a:r>
                  <a:rPr lang="en-US" dirty="0"/>
                  <a:t>, 5, 9, 13, 17, </a:t>
                </a:r>
                <a:r>
                  <a:rPr lang="en-US" strike="sngStrike" dirty="0"/>
                  <a:t>19</a:t>
                </a:r>
                <a:r>
                  <a:rPr lang="en-US" dirty="0"/>
                  <a:t>, 21, 25, 29, 31, </a:t>
                </a:r>
                <a:r>
                  <a:rPr lang="en-US" strike="sngStrike" dirty="0"/>
                  <a:t>35</a:t>
                </a:r>
                <a:r>
                  <a:rPr lang="en-US" dirty="0"/>
                  <a:t>, 39, 41, </a:t>
                </a:r>
                <a:r>
                  <a:rPr lang="en-US" strike="sngStrike" dirty="0"/>
                  <a:t>43, 45</a:t>
                </a:r>
                <a:r>
                  <a:rPr lang="en-US" dirty="0"/>
                  <a:t>, 57, 59, 61, 63, 67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50A1E-0DDF-4F32-A0FD-B4384E9742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0" y="1415562"/>
                <a:ext cx="6019800" cy="5442438"/>
              </a:xfrm>
              <a:blipFill>
                <a:blip r:embed="rId3"/>
                <a:stretch>
                  <a:fillRect l="-1518" t="-1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90B05C0-BDCE-44EF-B651-6D400B0735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807" y="1540959"/>
            <a:ext cx="5308193" cy="5317041"/>
          </a:xfrm>
        </p:spPr>
      </p:pic>
    </p:spTree>
    <p:extLst>
      <p:ext uri="{BB962C8B-B14F-4D97-AF65-F5344CB8AC3E}">
        <p14:creationId xmlns:p14="http://schemas.microsoft.com/office/powerpoint/2010/main" val="287899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D0107-D7D9-41B6-81E1-7FD031F31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8649671">
            <a:off x="7412165" y="3230342"/>
            <a:ext cx="7915236" cy="1314816"/>
          </a:xfrm>
        </p:spPr>
        <p:txBody>
          <a:bodyPr>
            <a:normAutofit fontScale="90000"/>
          </a:bodyPr>
          <a:lstStyle/>
          <a:p>
            <a:r>
              <a:rPr lang="en-US" dirty="0"/>
              <a:t>7.3 Multiplying and Dividing</a:t>
            </a:r>
            <a:br>
              <a:rPr lang="en-US" dirty="0"/>
            </a:br>
            <a:r>
              <a:rPr lang="en-US" dirty="0"/>
              <a:t>Rational Expressions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0BDA87-C9C1-40FB-BDAA-7AD5B2765C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this lesson…</a:t>
            </a:r>
          </a:p>
          <a:p>
            <a:r>
              <a:rPr lang="en-US" dirty="0"/>
              <a:t>• I can simplify rational expressions and identify any excluded values.</a:t>
            </a:r>
          </a:p>
          <a:p>
            <a:r>
              <a:rPr lang="en-US" dirty="0"/>
              <a:t>• I can multiply rational expressions.</a:t>
            </a:r>
          </a:p>
          <a:p>
            <a:r>
              <a:rPr lang="en-US" dirty="0"/>
              <a:t>• I can divide rational expressions.</a:t>
            </a:r>
          </a:p>
        </p:txBody>
      </p:sp>
    </p:spTree>
    <p:extLst>
      <p:ext uri="{BB962C8B-B14F-4D97-AF65-F5344CB8AC3E}">
        <p14:creationId xmlns:p14="http://schemas.microsoft.com/office/powerpoint/2010/main" val="2935159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7.3 Multiplying and Dividing</a:t>
            </a:r>
            <a:br>
              <a:rPr lang="en-US" dirty="0"/>
            </a:br>
            <a:r>
              <a:rPr lang="en-US" dirty="0"/>
              <a:t>Rational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Simplified form </a:t>
            </a:r>
          </a:p>
          <a:p>
            <a:pPr lvl="1"/>
            <a:r>
              <a:rPr lang="en-US" dirty="0"/>
              <a:t>N</a:t>
            </a:r>
            <a:r>
              <a:rPr lang="en-US" dirty="0">
                <a:sym typeface="Wingdings" pitchFamily="2" charset="2"/>
              </a:rPr>
              <a:t>umerator and denominator can have no common factors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olidFill>
                  <a:schemeClr val="accent5"/>
                </a:solidFill>
                <a:sym typeface="Wingdings" pitchFamily="2" charset="2"/>
              </a:rPr>
              <a:t>Steps to simplify</a:t>
            </a:r>
          </a:p>
          <a:p>
            <a:pPr lvl="1"/>
            <a:r>
              <a:rPr lang="en-US" dirty="0">
                <a:solidFill>
                  <a:schemeClr val="accent4"/>
                </a:solidFill>
                <a:sym typeface="Wingdings" pitchFamily="2" charset="2"/>
              </a:rPr>
              <a:t>Factor</a:t>
            </a:r>
            <a:r>
              <a:rPr lang="en-US" dirty="0">
                <a:sym typeface="Wingdings" pitchFamily="2" charset="2"/>
              </a:rPr>
              <a:t> numerator and denominator</a:t>
            </a:r>
          </a:p>
          <a:p>
            <a:pPr lvl="1"/>
            <a:r>
              <a:rPr lang="en-US" dirty="0">
                <a:solidFill>
                  <a:schemeClr val="accent4"/>
                </a:solidFill>
                <a:sym typeface="Wingdings" pitchFamily="2" charset="2"/>
              </a:rPr>
              <a:t>Cancel</a:t>
            </a:r>
            <a:r>
              <a:rPr lang="en-US" dirty="0">
                <a:sym typeface="Wingdings" pitchFamily="2" charset="2"/>
              </a:rPr>
              <a:t> any common factors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Slideshow was developed to accompany the textbook</a:t>
            </a:r>
          </a:p>
          <a:p>
            <a:pPr lvl="1"/>
            <a:r>
              <a:rPr lang="en-US" i="1" dirty="0"/>
              <a:t>Big Ideas Algebra 2</a:t>
            </a:r>
          </a:p>
          <a:p>
            <a:pPr lvl="1"/>
            <a:r>
              <a:rPr lang="en-US" i="1" dirty="0"/>
              <a:t>By Larson, R., Boswell</a:t>
            </a:r>
          </a:p>
          <a:p>
            <a:pPr lvl="1"/>
            <a:r>
              <a:rPr lang="en-US" i="1" dirty="0"/>
              <a:t>2022 K12 (National Geographic/Cengage)</a:t>
            </a:r>
          </a:p>
          <a:p>
            <a:r>
              <a:rPr lang="en-US" dirty="0"/>
              <a:t>Some examples and diagrams are taken from the textbook.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400800" y="5532876"/>
            <a:ext cx="5791200" cy="1320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Slides created by </a:t>
            </a:r>
          </a:p>
          <a:p>
            <a:r>
              <a:rPr lang="en-US" sz="2400" dirty="0"/>
              <a:t>Richard Wright, Andrews Academy 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  <a:hlinkClick r:id="rId3"/>
              </a:rPr>
              <a:t>rwright@andrews.edu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7722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7.3 Multiplying and Dividing</a:t>
            </a:r>
            <a:br>
              <a:rPr lang="en-US" dirty="0"/>
            </a:br>
            <a:r>
              <a:rPr lang="en-US" dirty="0"/>
              <a:t>Rational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0" dirty="0">
                    <a:solidFill>
                      <a:schemeClr val="accent6"/>
                    </a:solidFill>
                    <a:latin typeface="Cambria Math"/>
                  </a:rPr>
                  <a:t>Simplify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6"/>
                    </a:solidFill>
                    <a:latin typeface="Cambria Math"/>
                  </a:rPr>
                  <a:t>374#5</a:t>
                </a:r>
                <a:endParaRPr lang="en-US" b="0" dirty="0">
                  <a:solidFill>
                    <a:schemeClr val="accent6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+11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+18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+8</m:t>
                        </m:r>
                      </m:den>
                    </m:f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024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Try 374#1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824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7.3 Multiplying and Dividing</a:t>
            </a:r>
            <a:br>
              <a:rPr lang="en-US" dirty="0"/>
            </a:br>
            <a:r>
              <a:rPr lang="en-US" dirty="0"/>
              <a:t>Rational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Multiplying Rational Expressions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Factor</a:t>
            </a:r>
            <a:r>
              <a:rPr lang="en-US" dirty="0"/>
              <a:t> numerators and denominators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Multiply</a:t>
            </a:r>
            <a:r>
              <a:rPr lang="en-US" dirty="0"/>
              <a:t> across top and bottom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Cancel</a:t>
            </a:r>
            <a:r>
              <a:rPr lang="en-US" dirty="0"/>
              <a:t> factors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7.3 Multiplying and Dividing</a:t>
            </a:r>
            <a:br>
              <a:rPr lang="en-US" dirty="0"/>
            </a:br>
            <a:r>
              <a:rPr lang="en-US" dirty="0"/>
              <a:t>Rational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374#15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+3</m:t>
                        </m:r>
                      </m:den>
                    </m:f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Try 374#13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824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7.3 Multiplying and Dividing</a:t>
            </a:r>
            <a:br>
              <a:rPr lang="en-US" dirty="0"/>
            </a:br>
            <a:r>
              <a:rPr lang="en-US" dirty="0"/>
              <a:t>Rational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5"/>
                    </a:solidFill>
                  </a:rPr>
                  <a:t>Dividing Rational Expressions</a:t>
                </a:r>
              </a:p>
              <a:p>
                <a:pPr lvl="1"/>
                <a:r>
                  <a:rPr lang="en-US" dirty="0"/>
                  <a:t>Take </a:t>
                </a:r>
                <a:r>
                  <a:rPr lang="en-US" dirty="0">
                    <a:solidFill>
                      <a:schemeClr val="accent4"/>
                    </a:solidFill>
                  </a:rPr>
                  <a:t>reciprocal</a:t>
                </a:r>
                <a:r>
                  <a:rPr lang="en-US" dirty="0"/>
                  <a:t> of divisor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Multiply</a:t>
                </a:r>
              </a:p>
              <a:p>
                <a:r>
                  <a:rPr lang="en-US" b="0" dirty="0"/>
                  <a:t>374#27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+4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+9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80D691D-CB57-42FB-BF9E-2B774D9F295E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Try 374#25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÷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80D691D-CB57-42FB-BF9E-2B774D9F29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824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7.3 Multiplying and Dividing</a:t>
            </a:r>
            <a:br>
              <a:rPr lang="en-US" dirty="0"/>
            </a:br>
            <a:r>
              <a:rPr lang="en-US" dirty="0"/>
              <a:t>Rational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Combined Operations</a:t>
            </a:r>
          </a:p>
          <a:p>
            <a:pPr lvl="1"/>
            <a:r>
              <a:rPr lang="en-US" dirty="0"/>
              <a:t>Do the first two operations</a:t>
            </a:r>
          </a:p>
          <a:p>
            <a:pPr lvl="1"/>
            <a:r>
              <a:rPr lang="en-US" dirty="0"/>
              <a:t>Use that result with the next operation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374 #1, 5, 7, 9, 11, 13, 15, 17, 19, 23, 25, 27, 29, 31, 33, 43, 45, 47, 49, 55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761CF-799F-4703-A59E-236F9B8D8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8649671">
            <a:off x="7620711" y="2953615"/>
            <a:ext cx="7915236" cy="1314816"/>
          </a:xfrm>
        </p:spPr>
        <p:txBody>
          <a:bodyPr>
            <a:normAutofit fontScale="90000"/>
          </a:bodyPr>
          <a:lstStyle/>
          <a:p>
            <a:r>
              <a:rPr lang="en-US" dirty="0"/>
              <a:t>7.4 Adding and Subtracting</a:t>
            </a:r>
            <a:br>
              <a:rPr lang="en-US" dirty="0"/>
            </a:br>
            <a:r>
              <a:rPr lang="en-US" dirty="0"/>
              <a:t>Rational Expressions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D36E3-33B9-43F5-8920-406F0C7A59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After this lesson…</a:t>
            </a:r>
          </a:p>
          <a:p>
            <a:r>
              <a:rPr lang="en-US" dirty="0"/>
              <a:t>• I can add and subtract rational expressions with like denominators.</a:t>
            </a:r>
          </a:p>
          <a:p>
            <a:r>
              <a:rPr lang="en-US" dirty="0"/>
              <a:t>• I can explain how to find a common denominator for rational expressions.</a:t>
            </a:r>
          </a:p>
          <a:p>
            <a:r>
              <a:rPr lang="en-US" dirty="0"/>
              <a:t>• I can add and subtract rational expressions with unlike denominators.</a:t>
            </a:r>
          </a:p>
        </p:txBody>
      </p:sp>
    </p:spTree>
    <p:extLst>
      <p:ext uri="{BB962C8B-B14F-4D97-AF65-F5344CB8AC3E}">
        <p14:creationId xmlns:p14="http://schemas.microsoft.com/office/powerpoint/2010/main" val="2316059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57E14-FA65-47C8-93EA-8EF60B5C9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7.4 Adding and Subtracting</a:t>
            </a:r>
            <a:br>
              <a:rPr lang="en-US" dirty="0"/>
            </a:br>
            <a:r>
              <a:rPr lang="en-US" dirty="0"/>
              <a:t>Rational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ECB258-AFB5-4A2B-861E-479F11D91D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Work with a partner.</a:t>
                </a:r>
              </a:p>
              <a:p>
                <a:r>
                  <a:rPr lang="en-US" b="1" dirty="0"/>
                  <a:t>a. </a:t>
                </a:r>
                <a:r>
                  <a:rPr lang="en-US" dirty="0"/>
                  <a:t>Explain how to find each sum or difference.</a:t>
                </a:r>
              </a:p>
              <a:p>
                <a:r>
                  <a:rPr lang="en-US" b="1" dirty="0" err="1"/>
                  <a:t>i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b="0" dirty="0"/>
              </a:p>
              <a:p>
                <a:r>
                  <a:rPr lang="en-US" b="1" dirty="0"/>
                  <a:t>ii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b="0" dirty="0"/>
              </a:p>
              <a:p>
                <a:r>
                  <a:rPr lang="en-US" b="1" dirty="0"/>
                  <a:t>iii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b="0" dirty="0"/>
              </a:p>
              <a:p>
                <a:r>
                  <a:rPr lang="en-US" b="1" dirty="0"/>
                  <a:t>iv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ECB258-AFB5-4A2B-861E-479F11D91D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0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250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7.4 Adding and Subtracting</a:t>
            </a:r>
            <a:br>
              <a:rPr lang="en-US" dirty="0"/>
            </a:br>
            <a:r>
              <a:rPr lang="en-US" dirty="0"/>
              <a:t>Rational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Adding and Subtracting</a:t>
            </a:r>
          </a:p>
          <a:p>
            <a:pPr lvl="1"/>
            <a:r>
              <a:rPr lang="en-US" dirty="0"/>
              <a:t>Need least </a:t>
            </a:r>
            <a:r>
              <a:rPr lang="en-US" dirty="0">
                <a:solidFill>
                  <a:schemeClr val="accent4"/>
                </a:solidFill>
              </a:rPr>
              <a:t>common denominator </a:t>
            </a:r>
            <a:r>
              <a:rPr lang="en-US" dirty="0"/>
              <a:t>(LCD)</a:t>
            </a:r>
          </a:p>
          <a:p>
            <a:pPr lvl="2"/>
            <a:r>
              <a:rPr lang="en-US" dirty="0"/>
              <a:t>If LCD already present, add or subtract numerators only</a:t>
            </a:r>
          </a:p>
          <a:p>
            <a:pPr lvl="2"/>
            <a:endParaRPr lang="en-US" dirty="0"/>
          </a:p>
          <a:p>
            <a:pPr lvl="1"/>
            <a:r>
              <a:rPr lang="en-US" dirty="0">
                <a:solidFill>
                  <a:schemeClr val="accent5"/>
                </a:solidFill>
              </a:rPr>
              <a:t>To get fractions with LCD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Factor</a:t>
            </a:r>
            <a:r>
              <a:rPr lang="en-US" dirty="0"/>
              <a:t> all denominators</a:t>
            </a:r>
          </a:p>
          <a:p>
            <a:pPr lvl="2"/>
            <a:r>
              <a:rPr lang="en-US" dirty="0"/>
              <a:t>LCD is the </a:t>
            </a:r>
            <a:r>
              <a:rPr lang="en-US" dirty="0">
                <a:solidFill>
                  <a:schemeClr val="accent4"/>
                </a:solidFill>
              </a:rPr>
              <a:t>product</a:t>
            </a:r>
            <a:r>
              <a:rPr lang="en-US" dirty="0"/>
              <a:t> of the highest power of each factor in either expression</a:t>
            </a:r>
          </a:p>
          <a:p>
            <a:pPr lvl="2"/>
            <a:r>
              <a:rPr lang="en-US" dirty="0"/>
              <a:t>Whatever you multiply the denominator by, multiply the numerator also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ED30E-1986-4BF7-88A3-1264DBAE9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7.4 Adding and Subtracting</a:t>
            </a:r>
            <a:br>
              <a:rPr lang="en-US" dirty="0"/>
            </a:br>
            <a:r>
              <a:rPr lang="en-US" dirty="0"/>
              <a:t>Rational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8BB007-B6C6-4857-BEC2-95B11D9BA2D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382#9</a:t>
                </a:r>
              </a:p>
              <a:p>
                <a:r>
                  <a:rPr lang="en-US" dirty="0"/>
                  <a:t>Find the least common multiple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8BB007-B6C6-4857-BEC2-95B11D9BA2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E363E18-9ADC-4820-950E-65070EA063C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Try 382#11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−18, 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E363E18-9ADC-4820-950E-65070EA063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824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73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7.4 Adding and Subtracting</a:t>
            </a:r>
            <a:br>
              <a:rPr lang="en-US" dirty="0"/>
            </a:br>
            <a:r>
              <a:rPr lang="en-US" dirty="0"/>
              <a:t>Rational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b="0" dirty="0"/>
                  <a:t>382#1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Try 382#5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824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BF0ED-C38C-45A6-B010-BCFC0D3C1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7.1 Inverse Variation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9D77A-B2E0-46D6-809C-C35F6F4458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this lesson…</a:t>
            </a:r>
          </a:p>
          <a:p>
            <a:r>
              <a:rPr lang="en-US" dirty="0"/>
              <a:t>• I can identify equations and data sets that show direct variation.</a:t>
            </a:r>
          </a:p>
          <a:p>
            <a:r>
              <a:rPr lang="en-US" dirty="0"/>
              <a:t>• I can identify equations and data sets that show inverse variation.</a:t>
            </a:r>
          </a:p>
          <a:p>
            <a:r>
              <a:rPr lang="en-US" dirty="0"/>
              <a:t>• I can write inverse variation equations.</a:t>
            </a:r>
          </a:p>
          <a:p>
            <a:r>
              <a:rPr lang="en-US" dirty="0"/>
              <a:t>• I can solve real-life problems using inverse variation functions.</a:t>
            </a:r>
          </a:p>
        </p:txBody>
      </p:sp>
    </p:spTree>
    <p:extLst>
      <p:ext uri="{BB962C8B-B14F-4D97-AF65-F5344CB8AC3E}">
        <p14:creationId xmlns:p14="http://schemas.microsoft.com/office/powerpoint/2010/main" val="3776000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7.4 Adding and Subtracting</a:t>
            </a:r>
            <a:br>
              <a:rPr lang="en-US" dirty="0"/>
            </a:br>
            <a:r>
              <a:rPr lang="en-US" dirty="0"/>
              <a:t>Rational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382#19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Try 382#17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+4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+6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824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7.4 Adding and Subtracting</a:t>
            </a:r>
            <a:br>
              <a:rPr lang="en-US" dirty="0"/>
            </a:br>
            <a:r>
              <a:rPr lang="en-US" dirty="0"/>
              <a:t>Rational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Simplifying Complex Fractions</a:t>
            </a:r>
          </a:p>
          <a:p>
            <a:pPr lvl="1"/>
            <a:r>
              <a:rPr lang="en-US" dirty="0"/>
              <a:t>Fractions within fractions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Follow </a:t>
            </a:r>
            <a:r>
              <a:rPr lang="en-US" dirty="0">
                <a:solidFill>
                  <a:schemeClr val="accent4"/>
                </a:solidFill>
              </a:rPr>
              <a:t>order of operations </a:t>
            </a:r>
            <a:r>
              <a:rPr lang="en-US" dirty="0"/>
              <a:t>(groups first)</a:t>
            </a:r>
          </a:p>
          <a:p>
            <a:pPr lvl="1"/>
            <a:r>
              <a:rPr lang="en-US" dirty="0"/>
              <a:t>Divide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7.4 Adding and Subtracting</a:t>
            </a:r>
            <a:br>
              <a:rPr lang="en-US"/>
            </a:br>
            <a:r>
              <a:rPr lang="en-US"/>
              <a:t>Rational Expressions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382#39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den>
                        </m:f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382 #1, 5, 7, 9, 11, 13, 15, 17, 19, 20, 21, 23</a:t>
                </a:r>
                <a:r>
                  <a:rPr lang="en-US"/>
                  <a:t>, 35</a:t>
                </a:r>
                <a:r>
                  <a:rPr lang="en-US" dirty="0"/>
                  <a:t>, 39, 41, 55, 57, 59, 61, 65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41" r="-1012" b="-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F1B3604-2D3A-45A0-9452-C5C9E6A8693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Try 382#35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10+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den>
                    </m:f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F1B3604-2D3A-45A0-9452-C5C9E6A869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824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ED768-6135-4ECF-8B8D-432E1B983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7.5 Solving Rational Equations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EF5D1-A91B-4555-A7A1-B0EC386EA6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this lesson…</a:t>
            </a:r>
          </a:p>
          <a:p>
            <a:r>
              <a:rPr lang="en-US" dirty="0"/>
              <a:t>• I can solve rational equations by cross multiplying and by using least common denominators.</a:t>
            </a:r>
          </a:p>
          <a:p>
            <a:r>
              <a:rPr lang="en-US" dirty="0"/>
              <a:t>• I can identify extraneous solutions of rational equations.</a:t>
            </a:r>
          </a:p>
          <a:p>
            <a:r>
              <a:rPr lang="en-US" dirty="0"/>
              <a:t>• I can solve real-life problems using inverses of rational functions.</a:t>
            </a:r>
          </a:p>
        </p:txBody>
      </p:sp>
    </p:spTree>
    <p:extLst>
      <p:ext uri="{BB962C8B-B14F-4D97-AF65-F5344CB8AC3E}">
        <p14:creationId xmlns:p14="http://schemas.microsoft.com/office/powerpoint/2010/main" val="24808857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525FE-76F9-40AE-BEAF-643B5BE9E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7.5 Solving Rational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061C64-EFC1-4290-94F2-4C4C1EBB4E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Work with a partner.</a:t>
                </a:r>
              </a:p>
              <a:p>
                <a:r>
                  <a:rPr lang="en-US" b="1" dirty="0"/>
                  <a:t>a. </a:t>
                </a:r>
                <a:r>
                  <a:rPr lang="en-US" dirty="0"/>
                  <a:t>Match each equation with its related graph. Explain your reasoning. Then use the graph to approximate the solution(s) of the equation.</a:t>
                </a:r>
              </a:p>
              <a:p>
                <a:r>
                  <a:rPr lang="en-US" b="1" dirty="0" err="1"/>
                  <a:t>i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b="1" dirty="0"/>
                  <a:t>		ii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b="1" dirty="0"/>
                  <a:t>		iii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061C64-EFC1-4290-94F2-4C4C1EBB4E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0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ADB2F4D-A08E-4DDD-A8E0-13FE222E3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1" y="3564674"/>
            <a:ext cx="4049336" cy="27365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738978-48D2-4365-83A3-36494251F3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4275" y="3564673"/>
            <a:ext cx="4049336" cy="2765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87B10C-2077-46D8-8E09-8C06316F40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2510" y="3564673"/>
            <a:ext cx="3975532" cy="273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517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7.5 Solving Rational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Only when the = sign is present!!!</a:t>
            </a:r>
          </a:p>
          <a:p>
            <a:endParaRPr lang="en-US" dirty="0"/>
          </a:p>
          <a:p>
            <a:r>
              <a:rPr lang="en-US" dirty="0">
                <a:solidFill>
                  <a:schemeClr val="accent5"/>
                </a:solidFill>
              </a:rPr>
              <a:t>Method 1</a:t>
            </a:r>
            <a:r>
              <a:rPr lang="en-US" dirty="0"/>
              <a:t>: simplify both sides and </a:t>
            </a:r>
            <a:r>
              <a:rPr lang="en-US" dirty="0">
                <a:solidFill>
                  <a:schemeClr val="accent4"/>
                </a:solidFill>
              </a:rPr>
              <a:t>cross multiply</a:t>
            </a:r>
          </a:p>
          <a:p>
            <a:endParaRPr lang="en-US" dirty="0"/>
          </a:p>
          <a:p>
            <a:r>
              <a:rPr lang="en-US" dirty="0">
                <a:solidFill>
                  <a:schemeClr val="accent5"/>
                </a:solidFill>
              </a:rPr>
              <a:t>Method 2</a:t>
            </a:r>
            <a:r>
              <a:rPr lang="en-US" dirty="0"/>
              <a:t>:</a:t>
            </a:r>
          </a:p>
          <a:p>
            <a:r>
              <a:rPr lang="en-US" dirty="0"/>
              <a:t>Multiply both sides by </a:t>
            </a:r>
            <a:r>
              <a:rPr lang="en-US" dirty="0">
                <a:solidFill>
                  <a:schemeClr val="accent4"/>
                </a:solidFill>
              </a:rPr>
              <a:t>LCD</a:t>
            </a:r>
            <a:r>
              <a:rPr lang="en-US" dirty="0"/>
              <a:t> to remove fractions</a:t>
            </a:r>
          </a:p>
          <a:p>
            <a:r>
              <a:rPr lang="en-US" dirty="0">
                <a:solidFill>
                  <a:schemeClr val="accent4"/>
                </a:solidFill>
              </a:rPr>
              <a:t>Solve</a:t>
            </a:r>
          </a:p>
          <a:p>
            <a:r>
              <a:rPr lang="en-US" dirty="0">
                <a:solidFill>
                  <a:schemeClr val="accent4"/>
                </a:solidFill>
              </a:rPr>
              <a:t>Check</a:t>
            </a:r>
            <a:r>
              <a:rPr lang="en-US" dirty="0"/>
              <a:t> answers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7.5 Solving Rational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390#5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+7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390#1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+6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824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7.5 Solving Rational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b="0" dirty="0"/>
                  <a:t>390#21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+4=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Try 390#17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824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0C7D8-B009-4EE5-B62F-F6027730F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7.5 Solving Rational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C83D4-E1FA-4E16-B8FE-97737FB7E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Determine if the inverse of a function is a function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Graph</a:t>
            </a:r>
            <a:r>
              <a:rPr lang="en-US" dirty="0"/>
              <a:t> the function</a:t>
            </a:r>
          </a:p>
          <a:p>
            <a:pPr lvl="1"/>
            <a:r>
              <a:rPr lang="en-US" dirty="0"/>
              <a:t>If any </a:t>
            </a:r>
            <a:r>
              <a:rPr lang="en-US" dirty="0">
                <a:solidFill>
                  <a:schemeClr val="accent4"/>
                </a:solidFill>
              </a:rPr>
              <a:t>horizontal line </a:t>
            </a:r>
            <a:r>
              <a:rPr lang="en-US" dirty="0"/>
              <a:t>touches the graph more than once, then the inverse is not a function</a:t>
            </a:r>
          </a:p>
          <a:p>
            <a:endParaRPr lang="en-US" dirty="0"/>
          </a:p>
          <a:p>
            <a:r>
              <a:rPr lang="en-US" dirty="0">
                <a:solidFill>
                  <a:schemeClr val="accent5"/>
                </a:solidFill>
              </a:rPr>
              <a:t>Finding Inverse of Rational Functions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Switch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endParaRPr lang="en-US" dirty="0"/>
          </a:p>
          <a:p>
            <a:pPr lvl="1"/>
            <a:r>
              <a:rPr lang="en-US" dirty="0">
                <a:solidFill>
                  <a:schemeClr val="accent4"/>
                </a:solidFill>
              </a:rPr>
              <a:t>Solve</a:t>
            </a:r>
            <a:r>
              <a:rPr lang="en-US" dirty="0"/>
              <a:t> for </a:t>
            </a:r>
            <a:r>
              <a:rPr lang="en-US" i="1" dirty="0"/>
              <a:t>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65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2E1AF-C917-474F-A35A-69DE0AB03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7.5 Solving Rational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32AC06-102C-4A7E-8478-6979A2BD93D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391#35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en-US" dirty="0"/>
                  <a:t>. Determine whether the inverse of </a:t>
                </a:r>
                <a:r>
                  <a:rPr lang="en-US" i="1" dirty="0"/>
                  <a:t>f </a:t>
                </a:r>
                <a:r>
                  <a:rPr lang="en-US" dirty="0"/>
                  <a:t>is a function. Then find the inverse.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32AC06-102C-4A7E-8478-6979A2BD93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600" r="-2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35375E9-9726-45F7-8300-96EA17E3BC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643687" y="1416050"/>
            <a:ext cx="507682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62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7.1 Inverse Variation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5"/>
                    </a:solidFill>
                  </a:rPr>
                  <a:t>Direct Variation</a:t>
                </a:r>
                <a:r>
                  <a:rPr lang="en-US" dirty="0"/>
                  <a:t>:  </a:t>
                </a:r>
                <a:r>
                  <a:rPr lang="en-US" i="1" dirty="0">
                    <a:solidFill>
                      <a:srgbClr val="FFFF00"/>
                    </a:solidFill>
                  </a:rPr>
                  <a:t>y</a:t>
                </a:r>
                <a:r>
                  <a:rPr lang="en-US" dirty="0">
                    <a:solidFill>
                      <a:srgbClr val="FFFF00"/>
                    </a:solidFill>
                  </a:rPr>
                  <a:t> = </a:t>
                </a:r>
                <a:r>
                  <a:rPr lang="en-US" i="1" dirty="0">
                    <a:solidFill>
                      <a:srgbClr val="FFFF00"/>
                    </a:solidFill>
                  </a:rPr>
                  <a:t>ax</a:t>
                </a:r>
              </a:p>
              <a:p>
                <a:pPr lvl="1"/>
                <a:r>
                  <a:rPr lang="en-US" i="1" dirty="0"/>
                  <a:t>x</a:t>
                </a:r>
                <a:r>
                  <a:rPr lang="en-US" dirty="0"/>
                  <a:t> ↑, </a:t>
                </a:r>
                <a:r>
                  <a:rPr lang="en-US" i="1" dirty="0"/>
                  <a:t>y</a:t>
                </a:r>
                <a:r>
                  <a:rPr lang="en-US" dirty="0"/>
                  <a:t> ↑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5"/>
                    </a:solidFill>
                  </a:rPr>
                  <a:t>Inverse Variation</a:t>
                </a:r>
                <a:r>
                  <a:rPr lang="en-US" dirty="0"/>
                  <a:t>: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/>
                      </a:rPr>
                      <m:t>𝑦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i="1" dirty="0"/>
                  <a:t>x</a:t>
                </a:r>
                <a:r>
                  <a:rPr lang="en-US" dirty="0"/>
                  <a:t> ↑, </a:t>
                </a:r>
                <a:r>
                  <a:rPr lang="en-US" i="1" dirty="0"/>
                  <a:t>y</a:t>
                </a:r>
                <a:r>
                  <a:rPr lang="en-US" dirty="0"/>
                  <a:t> ↓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0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721600" y="1905001"/>
            <a:ext cx="4165600" cy="40318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r>
              <a:rPr lang="en-US" sz="6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r>
              <a:rPr lang="en-US" sz="6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 the constant of variation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2E1AF-C917-474F-A35A-69DE0AB03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7.5 Solving Rational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32AC06-102C-4A7E-8478-6979A2BD93D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Try 391#37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dirty="0"/>
                  <a:t>. Determine whether the inverse of </a:t>
                </a:r>
                <a:r>
                  <a:rPr lang="en-US" i="1" dirty="0"/>
                  <a:t>f </a:t>
                </a:r>
                <a:r>
                  <a:rPr lang="en-US" dirty="0"/>
                  <a:t>is a function. Then find the inverse.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390 #1, 5, 11, 13, 15, 17, 19, 21, 23, 25, 27, 29, 35, 37, 39, 57, 59, 61, 63, 65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32AC06-102C-4A7E-8478-6979A2BD93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518" t="-1321" r="-405" b="-2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A2954FC-7427-4406-9390-13FAE73136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643687" y="1416050"/>
            <a:ext cx="507682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7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7.1 Inverse Variation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415561"/>
                <a:ext cx="12192000" cy="544243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>
                    <a:solidFill>
                      <a:schemeClr val="accent6"/>
                    </a:solidFill>
                  </a:rPr>
                  <a:t>What type of variation is each of the following?</a:t>
                </a:r>
              </a:p>
              <a:p>
                <a:pPr lvl="1"/>
                <a:r>
                  <a:rPr lang="en-US" i="1" dirty="0" err="1"/>
                  <a:t>xy</a:t>
                </a:r>
                <a:r>
                  <a:rPr lang="en-US" dirty="0"/>
                  <a:t> = 48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2</a:t>
                </a:r>
                <a:r>
                  <a:rPr lang="en-US" i="1" dirty="0"/>
                  <a:t>y</a:t>
                </a:r>
                <a:r>
                  <a:rPr lang="en-US" dirty="0"/>
                  <a:t> = </a:t>
                </a:r>
                <a:r>
                  <a:rPr lang="en-US" i="1" dirty="0"/>
                  <a:t>x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i="1" dirty="0"/>
                  <a:t>y</a:t>
                </a:r>
                <a:r>
                  <a:rPr lang="en-US" dirty="0"/>
                  <a:t> = 2</a:t>
                </a:r>
                <a:r>
                  <a:rPr lang="en-US" i="1" dirty="0"/>
                  <a:t>x</a:t>
                </a:r>
                <a:r>
                  <a:rPr lang="en-US" dirty="0"/>
                  <a:t> + 3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Try 359#1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15561"/>
                <a:ext cx="12192000" cy="5442439"/>
              </a:xfrm>
              <a:blipFill>
                <a:blip r:embed="rId3"/>
                <a:stretch>
                  <a:fillRect l="-900" t="-2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7.1 Inverse Variation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Checking data for variation</a:t>
            </a:r>
          </a:p>
          <a:p>
            <a:pPr lvl="1"/>
            <a:r>
              <a:rPr lang="en-US" dirty="0"/>
              <a:t>Look at the </a:t>
            </a:r>
            <a:r>
              <a:rPr lang="en-US" i="1" dirty="0">
                <a:solidFill>
                  <a:schemeClr val="accent4"/>
                </a:solidFill>
              </a:rPr>
              <a:t>y</a:t>
            </a:r>
            <a:r>
              <a:rPr lang="en-US" dirty="0">
                <a:solidFill>
                  <a:schemeClr val="accent4"/>
                </a:solidFill>
              </a:rPr>
              <a:t>-values</a:t>
            </a:r>
          </a:p>
          <a:p>
            <a:pPr lvl="2"/>
            <a:r>
              <a:rPr lang="en-US" dirty="0"/>
              <a:t>If </a:t>
            </a:r>
            <a:r>
              <a:rPr lang="en-US" i="1" dirty="0"/>
              <a:t>y</a:t>
            </a:r>
            <a:r>
              <a:rPr lang="en-US" dirty="0"/>
              <a:t> increases as </a:t>
            </a:r>
            <a:r>
              <a:rPr lang="en-US" i="1" dirty="0"/>
              <a:t>x</a:t>
            </a:r>
            <a:r>
              <a:rPr lang="en-US" dirty="0"/>
              <a:t> increases, check direct variation</a:t>
            </a:r>
          </a:p>
          <a:p>
            <a:pPr lvl="2"/>
            <a:r>
              <a:rPr lang="en-US" dirty="0"/>
              <a:t>If </a:t>
            </a:r>
            <a:r>
              <a:rPr lang="en-US" i="1" dirty="0"/>
              <a:t>y</a:t>
            </a:r>
            <a:r>
              <a:rPr lang="en-US" dirty="0"/>
              <a:t> decreases as </a:t>
            </a:r>
            <a:r>
              <a:rPr lang="en-US" i="1" dirty="0"/>
              <a:t>x</a:t>
            </a:r>
            <a:r>
              <a:rPr lang="en-US" dirty="0"/>
              <a:t> increases, check inverse variation</a:t>
            </a:r>
          </a:p>
          <a:p>
            <a:pPr lvl="1"/>
            <a:r>
              <a:rPr lang="en-US" dirty="0"/>
              <a:t>Plug each of the data points in one of the variation equations to </a:t>
            </a:r>
            <a:r>
              <a:rPr lang="en-US" dirty="0">
                <a:solidFill>
                  <a:schemeClr val="accent4"/>
                </a:solidFill>
              </a:rPr>
              <a:t>find </a:t>
            </a:r>
            <a:r>
              <a:rPr lang="en-US" i="1" dirty="0">
                <a:solidFill>
                  <a:schemeClr val="accent4"/>
                </a:solidFill>
              </a:rPr>
              <a:t>a</a:t>
            </a:r>
          </a:p>
          <a:p>
            <a:pPr lvl="1"/>
            <a:r>
              <a:rPr lang="en-US" dirty="0"/>
              <a:t>If the </a:t>
            </a:r>
            <a:r>
              <a:rPr lang="en-US" i="1" dirty="0"/>
              <a:t>a</a:t>
            </a:r>
            <a:r>
              <a:rPr lang="en-US" dirty="0"/>
              <a:t> stays the same, the data has that type of variation</a:t>
            </a:r>
          </a:p>
          <a:p>
            <a:r>
              <a:rPr lang="en-US" dirty="0">
                <a:solidFill>
                  <a:schemeClr val="accent6"/>
                </a:solidFill>
              </a:rPr>
              <a:t>What type of variation?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Try 359#9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722894"/>
              </p:ext>
            </p:extLst>
          </p:nvPr>
        </p:nvGraphicFramePr>
        <p:xfrm>
          <a:off x="2352842" y="4552423"/>
          <a:ext cx="8128000" cy="890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5008">
                <a:tc>
                  <a:txBody>
                    <a:bodyPr/>
                    <a:lstStyle/>
                    <a:p>
                      <a:r>
                        <a:rPr lang="en-US" sz="2100" i="1" dirty="0"/>
                        <a:t>x</a:t>
                      </a:r>
                    </a:p>
                  </a:txBody>
                  <a:tcPr marL="121920" marR="121920" marT="54864" marB="54864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2</a:t>
                      </a:r>
                    </a:p>
                  </a:txBody>
                  <a:tcPr marL="121920" marR="121920" marT="54864" marB="54864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4</a:t>
                      </a:r>
                    </a:p>
                  </a:txBody>
                  <a:tcPr marL="121920" marR="121920" marT="54864" marB="54864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8</a:t>
                      </a:r>
                    </a:p>
                  </a:txBody>
                  <a:tcPr marL="121920" marR="121920" marT="54864" marB="5486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008">
                <a:tc>
                  <a:txBody>
                    <a:bodyPr/>
                    <a:lstStyle/>
                    <a:p>
                      <a:r>
                        <a:rPr lang="en-US" sz="2100" i="1" dirty="0"/>
                        <a:t>y</a:t>
                      </a:r>
                    </a:p>
                  </a:txBody>
                  <a:tcPr marL="121920" marR="121920" marT="54864" marB="54864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8</a:t>
                      </a:r>
                    </a:p>
                  </a:txBody>
                  <a:tcPr marL="121920" marR="121920" marT="54864" marB="54864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4</a:t>
                      </a:r>
                    </a:p>
                  </a:txBody>
                  <a:tcPr marL="121920" marR="121920" marT="54864" marB="54864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2</a:t>
                      </a:r>
                    </a:p>
                  </a:txBody>
                  <a:tcPr marL="121920" marR="121920" marT="54864" marB="5486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7.1 Inverse Variation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5561"/>
            <a:ext cx="12192000" cy="544243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5"/>
                </a:solidFill>
              </a:rPr>
              <a:t>Solving Variations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Write</a:t>
            </a:r>
            <a:r>
              <a:rPr lang="en-US" dirty="0"/>
              <a:t> the equation in order stated.</a:t>
            </a:r>
          </a:p>
          <a:p>
            <a:pPr lvl="2"/>
            <a:r>
              <a:rPr lang="en-US" dirty="0"/>
              <a:t>“</a:t>
            </a:r>
            <a:r>
              <a:rPr lang="en-US" dirty="0">
                <a:solidFill>
                  <a:srgbClr val="FFFF00"/>
                </a:solidFill>
              </a:rPr>
              <a:t>Varies</a:t>
            </a:r>
            <a:r>
              <a:rPr lang="en-US" dirty="0"/>
              <a:t>” means “</a:t>
            </a:r>
            <a:r>
              <a:rPr lang="en-US" dirty="0">
                <a:solidFill>
                  <a:srgbClr val="FFFF00"/>
                </a:solidFill>
              </a:rPr>
              <a:t>= </a:t>
            </a:r>
            <a:r>
              <a:rPr lang="en-US" i="1" dirty="0">
                <a:solidFill>
                  <a:srgbClr val="FFFF00"/>
                </a:solidFill>
              </a:rPr>
              <a:t>a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Plug in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 to </a:t>
            </a:r>
            <a:r>
              <a:rPr lang="en-US" dirty="0">
                <a:solidFill>
                  <a:schemeClr val="accent4"/>
                </a:solidFill>
              </a:rPr>
              <a:t>find </a:t>
            </a:r>
            <a:r>
              <a:rPr lang="en-US" i="1" dirty="0">
                <a:solidFill>
                  <a:schemeClr val="accent4"/>
                </a:solidFill>
              </a:rPr>
              <a:t>a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Plug in </a:t>
            </a:r>
            <a:r>
              <a:rPr lang="en-US" i="1" dirty="0">
                <a:solidFill>
                  <a:schemeClr val="accent4"/>
                </a:solidFill>
              </a:rPr>
              <a:t>a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and the other value and solve</a:t>
            </a:r>
          </a:p>
          <a:p>
            <a:r>
              <a:rPr lang="en-US" dirty="0">
                <a:solidFill>
                  <a:schemeClr val="accent6"/>
                </a:solidFill>
              </a:rPr>
              <a:t>359#15: </a:t>
            </a:r>
            <a:r>
              <a:rPr lang="en-US" i="1" dirty="0">
                <a:solidFill>
                  <a:schemeClr val="accent6"/>
                </a:solidFill>
              </a:rPr>
              <a:t>y</a:t>
            </a:r>
            <a:r>
              <a:rPr lang="en-US" dirty="0">
                <a:solidFill>
                  <a:schemeClr val="accent6"/>
                </a:solidFill>
              </a:rPr>
              <a:t> varies inversely as </a:t>
            </a:r>
            <a:r>
              <a:rPr lang="en-US" i="1" dirty="0">
                <a:solidFill>
                  <a:schemeClr val="accent6"/>
                </a:solidFill>
              </a:rPr>
              <a:t>x</a:t>
            </a:r>
            <a:r>
              <a:rPr lang="en-US" dirty="0">
                <a:solidFill>
                  <a:schemeClr val="accent6"/>
                </a:solidFill>
              </a:rPr>
              <a:t>.  When </a:t>
            </a:r>
            <a:r>
              <a:rPr lang="en-US" i="1" dirty="0">
                <a:solidFill>
                  <a:schemeClr val="accent6"/>
                </a:solidFill>
              </a:rPr>
              <a:t>x</a:t>
            </a:r>
            <a:r>
              <a:rPr lang="en-US" dirty="0">
                <a:solidFill>
                  <a:schemeClr val="accent6"/>
                </a:solidFill>
              </a:rPr>
              <a:t> = −3, </a:t>
            </a:r>
            <a:r>
              <a:rPr lang="en-US" i="1" dirty="0">
                <a:solidFill>
                  <a:schemeClr val="accent6"/>
                </a:solidFill>
              </a:rPr>
              <a:t>y</a:t>
            </a:r>
            <a:r>
              <a:rPr lang="en-US" dirty="0">
                <a:solidFill>
                  <a:schemeClr val="accent6"/>
                </a:solidFill>
              </a:rPr>
              <a:t> = 8.  Write an equation relating </a:t>
            </a:r>
            <a:r>
              <a:rPr lang="en-US" i="1" dirty="0">
                <a:solidFill>
                  <a:schemeClr val="accent6"/>
                </a:solidFill>
              </a:rPr>
              <a:t>x</a:t>
            </a:r>
            <a:r>
              <a:rPr lang="en-US" dirty="0">
                <a:solidFill>
                  <a:schemeClr val="accent6"/>
                </a:solidFill>
              </a:rPr>
              <a:t> and </a:t>
            </a:r>
            <a:r>
              <a:rPr lang="en-US" i="1" dirty="0">
                <a:solidFill>
                  <a:schemeClr val="accent6"/>
                </a:solidFill>
              </a:rPr>
              <a:t>y</a:t>
            </a:r>
            <a:r>
              <a:rPr lang="en-US" dirty="0">
                <a:solidFill>
                  <a:schemeClr val="accent6"/>
                </a:solidFill>
              </a:rPr>
              <a:t>. Then find </a:t>
            </a:r>
            <a:r>
              <a:rPr lang="en-US" i="1" dirty="0">
                <a:solidFill>
                  <a:schemeClr val="accent6"/>
                </a:solidFill>
              </a:rPr>
              <a:t>y</a:t>
            </a:r>
            <a:r>
              <a:rPr lang="en-US" dirty="0">
                <a:solidFill>
                  <a:schemeClr val="accent6"/>
                </a:solidFill>
              </a:rPr>
              <a:t> when </a:t>
            </a:r>
            <a:r>
              <a:rPr lang="en-US" i="1" dirty="0">
                <a:solidFill>
                  <a:schemeClr val="accent6"/>
                </a:solidFill>
              </a:rPr>
              <a:t>x</a:t>
            </a:r>
            <a:r>
              <a:rPr lang="en-US" dirty="0">
                <a:solidFill>
                  <a:schemeClr val="accent6"/>
                </a:solidFill>
              </a:rPr>
              <a:t> = 3.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endParaRPr lang="en-US" dirty="0">
              <a:solidFill>
                <a:schemeClr val="accent6"/>
              </a:solidFill>
            </a:endParaRPr>
          </a:p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Try 359#13</a:t>
            </a:r>
          </a:p>
          <a:p>
            <a:r>
              <a:rPr lang="en-US" i="1" dirty="0">
                <a:solidFill>
                  <a:schemeClr val="bg1"/>
                </a:solidFill>
              </a:rPr>
              <a:t>y</a:t>
            </a:r>
            <a:r>
              <a:rPr lang="en-US" dirty="0">
                <a:solidFill>
                  <a:schemeClr val="bg1"/>
                </a:solidFill>
              </a:rPr>
              <a:t> varies inversely as </a:t>
            </a:r>
            <a:r>
              <a:rPr lang="en-US" i="1" dirty="0">
                <a:solidFill>
                  <a:schemeClr val="bg1"/>
                </a:solidFill>
              </a:rPr>
              <a:t>x</a:t>
            </a:r>
            <a:r>
              <a:rPr lang="en-US" dirty="0">
                <a:solidFill>
                  <a:schemeClr val="bg1"/>
                </a:solidFill>
              </a:rPr>
              <a:t>.  When </a:t>
            </a:r>
            <a:r>
              <a:rPr lang="en-US" i="1" dirty="0">
                <a:solidFill>
                  <a:schemeClr val="bg1"/>
                </a:solidFill>
              </a:rPr>
              <a:t>x</a:t>
            </a:r>
            <a:r>
              <a:rPr lang="en-US" dirty="0">
                <a:solidFill>
                  <a:schemeClr val="bg1"/>
                </a:solidFill>
              </a:rPr>
              <a:t> = 5, </a:t>
            </a:r>
            <a:r>
              <a:rPr lang="en-US" i="1" dirty="0">
                <a:solidFill>
                  <a:schemeClr val="bg1"/>
                </a:solidFill>
              </a:rPr>
              <a:t>y</a:t>
            </a:r>
            <a:r>
              <a:rPr lang="en-US" dirty="0">
                <a:solidFill>
                  <a:schemeClr val="bg1"/>
                </a:solidFill>
              </a:rPr>
              <a:t> = −4.  Write an equation relating </a:t>
            </a:r>
            <a:r>
              <a:rPr lang="en-US" i="1" dirty="0">
                <a:solidFill>
                  <a:schemeClr val="bg1"/>
                </a:solidFill>
              </a:rPr>
              <a:t>x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i="1" dirty="0">
                <a:solidFill>
                  <a:schemeClr val="bg1"/>
                </a:solidFill>
              </a:rPr>
              <a:t>y</a:t>
            </a:r>
            <a:r>
              <a:rPr lang="en-US" dirty="0">
                <a:solidFill>
                  <a:schemeClr val="bg1"/>
                </a:solidFill>
              </a:rPr>
              <a:t>. Then find </a:t>
            </a:r>
            <a:r>
              <a:rPr lang="en-US" i="1" dirty="0">
                <a:solidFill>
                  <a:schemeClr val="bg1"/>
                </a:solidFill>
              </a:rPr>
              <a:t>y</a:t>
            </a:r>
            <a:r>
              <a:rPr lang="en-US" dirty="0">
                <a:solidFill>
                  <a:schemeClr val="bg1"/>
                </a:solidFill>
              </a:rPr>
              <a:t> when </a:t>
            </a:r>
            <a:r>
              <a:rPr lang="en-US" i="1" dirty="0">
                <a:solidFill>
                  <a:schemeClr val="bg1"/>
                </a:solidFill>
              </a:rPr>
              <a:t>x</a:t>
            </a:r>
            <a:r>
              <a:rPr lang="en-US" dirty="0">
                <a:solidFill>
                  <a:schemeClr val="bg1"/>
                </a:solidFill>
              </a:rPr>
              <a:t> = 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7.1 Inverse Variation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5561"/>
            <a:ext cx="12192000" cy="5442439"/>
          </a:xfrm>
        </p:spPr>
        <p:txBody>
          <a:bodyPr>
            <a:normAutofit/>
          </a:bodyPr>
          <a:lstStyle/>
          <a:p>
            <a:r>
              <a:rPr lang="en-US" dirty="0"/>
              <a:t>The time </a:t>
            </a:r>
            <a:r>
              <a:rPr lang="en-US" i="1" dirty="0"/>
              <a:t>t </a:t>
            </a:r>
            <a:r>
              <a:rPr lang="en-US" dirty="0"/>
              <a:t>(in hours) that it takes a group of roofers to roof a house varies inversely with the number </a:t>
            </a:r>
            <a:r>
              <a:rPr lang="en-US" i="1" dirty="0"/>
              <a:t>n </a:t>
            </a:r>
            <a:r>
              <a:rPr lang="en-US" dirty="0"/>
              <a:t>of roofers. It takes a group of 4 roofers 9 hours to roof the house. How long does it take 6 roofers to finish the house?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Try 359#26</a:t>
            </a:r>
          </a:p>
          <a:p>
            <a:r>
              <a:rPr lang="en-US" dirty="0"/>
              <a:t>359 #1-25 odds, 26, 31, 35, 39, 45, 47, 49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65618-A8B8-479B-AAD4-11BE2BD55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7.2 Graphing Rational Functions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5B063-FE51-40CE-A24F-B38FF354EF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After this lesson…</a:t>
            </a:r>
          </a:p>
          <a:p>
            <a:r>
              <a:rPr lang="en-US" dirty="0"/>
              <a:t>• I can graph rational functions.</a:t>
            </a:r>
          </a:p>
          <a:p>
            <a:r>
              <a:rPr lang="en-US" dirty="0"/>
              <a:t>• I can describe transformations of rational functions.</a:t>
            </a:r>
          </a:p>
          <a:p>
            <a:r>
              <a:rPr lang="en-US" dirty="0"/>
              <a:t>• I can explain how to find the asymptotes of a rational function from an equation.</a:t>
            </a:r>
          </a:p>
          <a:p>
            <a:r>
              <a:rPr lang="en-US" dirty="0"/>
              <a:t>• I can write rational functions in different forms.</a:t>
            </a:r>
          </a:p>
        </p:txBody>
      </p:sp>
    </p:spTree>
    <p:extLst>
      <p:ext uri="{BB962C8B-B14F-4D97-AF65-F5344CB8AC3E}">
        <p14:creationId xmlns:p14="http://schemas.microsoft.com/office/powerpoint/2010/main" val="3958718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">
      <a:majorFont>
        <a:latin typeface="Lucida Handwriting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10754</TotalTime>
  <Words>2381</Words>
  <Application>Microsoft Office PowerPoint</Application>
  <PresentationFormat>Widescreen</PresentationFormat>
  <Paragraphs>458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Cambria Math</vt:lpstr>
      <vt:lpstr>Wingdings</vt:lpstr>
      <vt:lpstr>Comic Sans MS</vt:lpstr>
      <vt:lpstr>Arial</vt:lpstr>
      <vt:lpstr>Calibri</vt:lpstr>
      <vt:lpstr>Lucida Handwriting</vt:lpstr>
      <vt:lpstr>Cambria</vt:lpstr>
      <vt:lpstr>Office Theme</vt:lpstr>
      <vt:lpstr>Rational Functions </vt:lpstr>
      <vt:lpstr>PowerPoint Presentation</vt:lpstr>
      <vt:lpstr>7.1 Inverse Variation</vt:lpstr>
      <vt:lpstr>7.1 Inverse Variation</vt:lpstr>
      <vt:lpstr>7.1 Inverse Variation</vt:lpstr>
      <vt:lpstr>7.1 Inverse Variation</vt:lpstr>
      <vt:lpstr>7.1 Inverse Variation</vt:lpstr>
      <vt:lpstr>7.1 Inverse Variation</vt:lpstr>
      <vt:lpstr>7.2 Graphing Rational Functions</vt:lpstr>
      <vt:lpstr>7.2 Graphing Rational Functions</vt:lpstr>
      <vt:lpstr>7.2 Graphing Rational Functions</vt:lpstr>
      <vt:lpstr>7.2 Graphing Rational Functions</vt:lpstr>
      <vt:lpstr>7.2 Graphing Rational Functions</vt:lpstr>
      <vt:lpstr>7.2 Graphing Rational Functions</vt:lpstr>
      <vt:lpstr>7.2 Graphing Rational Functions</vt:lpstr>
      <vt:lpstr>7.2 Graphing Rational Functions</vt:lpstr>
      <vt:lpstr>7.2 Graphing Rational Functions</vt:lpstr>
      <vt:lpstr>7.3 Multiplying and Dividing Rational Expressions</vt:lpstr>
      <vt:lpstr>7.3 Multiplying and Dividing Rational Expressions</vt:lpstr>
      <vt:lpstr>7.3 Multiplying and Dividing Rational Expressions</vt:lpstr>
      <vt:lpstr>7.3 Multiplying and Dividing Rational Expressions</vt:lpstr>
      <vt:lpstr>7.3 Multiplying and Dividing Rational Expressions</vt:lpstr>
      <vt:lpstr>7.3 Multiplying and Dividing Rational Expressions</vt:lpstr>
      <vt:lpstr>7.3 Multiplying and Dividing Rational Expressions</vt:lpstr>
      <vt:lpstr>7.4 Adding and Subtracting Rational Expressions</vt:lpstr>
      <vt:lpstr>7.4 Adding and Subtracting Rational Expressions</vt:lpstr>
      <vt:lpstr>7.4 Adding and Subtracting Rational Expressions</vt:lpstr>
      <vt:lpstr>7.4 Adding and Subtracting Rational Expressions</vt:lpstr>
      <vt:lpstr>7.4 Adding and Subtracting Rational Expressions</vt:lpstr>
      <vt:lpstr>7.4 Adding and Subtracting Rational Expressions</vt:lpstr>
      <vt:lpstr>7.4 Adding and Subtracting Rational Expressions</vt:lpstr>
      <vt:lpstr>7.4 Adding and Subtracting Rational Expressions</vt:lpstr>
      <vt:lpstr>7.5 Solving Rational Equations</vt:lpstr>
      <vt:lpstr>7.5 Solving Rational Equations</vt:lpstr>
      <vt:lpstr>7.5 Solving Rational Equations</vt:lpstr>
      <vt:lpstr>7.5 Solving Rational Equations</vt:lpstr>
      <vt:lpstr>7.5 Solving Rational Equations</vt:lpstr>
      <vt:lpstr>7.5 Solving Rational Equations</vt:lpstr>
      <vt:lpstr>7.5 Solving Rational Equations</vt:lpstr>
      <vt:lpstr>7.5 Solving Rational Equations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Wright</dc:creator>
  <cp:lastModifiedBy>Richard Wright</cp:lastModifiedBy>
  <cp:revision>73</cp:revision>
  <dcterms:created xsi:type="dcterms:W3CDTF">2021-09-20T15:42:21Z</dcterms:created>
  <dcterms:modified xsi:type="dcterms:W3CDTF">2025-02-10T21:27:41Z</dcterms:modified>
</cp:coreProperties>
</file>